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90" r:id="rId3"/>
    <p:sldId id="260" r:id="rId4"/>
    <p:sldId id="268" r:id="rId5"/>
    <p:sldId id="281" r:id="rId6"/>
    <p:sldId id="267" r:id="rId7"/>
    <p:sldId id="269" r:id="rId8"/>
    <p:sldId id="294" r:id="rId9"/>
    <p:sldId id="291" r:id="rId10"/>
    <p:sldId id="279" r:id="rId11"/>
    <p:sldId id="278" r:id="rId12"/>
    <p:sldId id="277" r:id="rId13"/>
    <p:sldId id="276" r:id="rId14"/>
    <p:sldId id="275" r:id="rId15"/>
    <p:sldId id="274" r:id="rId16"/>
    <p:sldId id="273" r:id="rId17"/>
    <p:sldId id="292" r:id="rId18"/>
    <p:sldId id="265" r:id="rId19"/>
    <p:sldId id="289" r:id="rId20"/>
    <p:sldId id="280" r:id="rId21"/>
    <p:sldId id="282" r:id="rId22"/>
    <p:sldId id="283" r:id="rId23"/>
    <p:sldId id="284" r:id="rId24"/>
    <p:sldId id="286" r:id="rId25"/>
    <p:sldId id="285" r:id="rId26"/>
    <p:sldId id="293"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2896" y="-1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B4034-0A53-4FDD-9C75-CE0704268CA4}" type="datetimeFigureOut">
              <a:rPr lang="nl-BE" smtClean="0"/>
              <a:t>10/10/2014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720E7-70CB-4E16-8900-341886CE822F}" type="slidenum">
              <a:rPr lang="nl-BE" smtClean="0"/>
              <a:t>‹nr.›</a:t>
            </a:fld>
            <a:endParaRPr lang="nl-BE"/>
          </a:p>
        </p:txBody>
      </p:sp>
    </p:spTree>
    <p:extLst>
      <p:ext uri="{BB962C8B-B14F-4D97-AF65-F5344CB8AC3E}">
        <p14:creationId xmlns:p14="http://schemas.microsoft.com/office/powerpoint/2010/main" val="303250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t>Met samenwerking in de klas ontstaat er langzaamaan een open klas, een gat in de muur, een landschapsperspectief waarin collega’s elkaars aanpak regelmatig zien, bespreken, stimuleren en ondersteunen.</a:t>
            </a:r>
          </a:p>
          <a:p>
            <a:r>
              <a:rPr lang="nl-BE" sz="1200" dirty="0" smtClean="0"/>
              <a:t>In scholen met veel zorgvragen en in brede scholen is de laatste jaren een sterke dynamiek ontstaan tussen leraren en andere medewerkers die zich vertaalt in regelmatig overleg, open en gedeelde leraarskamers én in een gedeelde belangstelling voor zorgthema’s.</a:t>
            </a:r>
          </a:p>
          <a:p>
            <a:r>
              <a:rPr lang="nl-BE" sz="1200" dirty="0" smtClean="0"/>
              <a:t>Open communicatie én een HGW-gerichte aanpak laten toe dat er gepraat wordt over overtuigingen en ervaringen, maar ook over zorgvuldige observaties en opvolging.</a:t>
            </a:r>
            <a:endParaRPr lang="nl-BE" dirty="0"/>
          </a:p>
        </p:txBody>
      </p:sp>
      <p:sp>
        <p:nvSpPr>
          <p:cNvPr id="4" name="Tijdelijke aanduiding voor dianummer 3"/>
          <p:cNvSpPr>
            <a:spLocks noGrp="1"/>
          </p:cNvSpPr>
          <p:nvPr>
            <p:ph type="sldNum" sz="quarter" idx="10"/>
          </p:nvPr>
        </p:nvSpPr>
        <p:spPr/>
        <p:txBody>
          <a:bodyPr/>
          <a:lstStyle/>
          <a:p>
            <a:fld id="{E68720E7-70CB-4E16-8900-341886CE822F}" type="slidenum">
              <a:rPr lang="nl-BE" smtClean="0"/>
              <a:t>5</a:t>
            </a:fld>
            <a:endParaRPr lang="nl-BE"/>
          </a:p>
        </p:txBody>
      </p:sp>
    </p:spTree>
    <p:extLst>
      <p:ext uri="{BB962C8B-B14F-4D97-AF65-F5344CB8AC3E}">
        <p14:creationId xmlns:p14="http://schemas.microsoft.com/office/powerpoint/2010/main" val="33104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68720E7-70CB-4E16-8900-341886CE822F}" type="slidenum">
              <a:rPr lang="nl-BE" smtClean="0"/>
              <a:t>7</a:t>
            </a:fld>
            <a:endParaRPr lang="nl-BE"/>
          </a:p>
        </p:txBody>
      </p:sp>
    </p:spTree>
    <p:extLst>
      <p:ext uri="{BB962C8B-B14F-4D97-AF65-F5344CB8AC3E}">
        <p14:creationId xmlns:p14="http://schemas.microsoft.com/office/powerpoint/2010/main" val="1790096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743200" y="3657600"/>
            <a:ext cx="6248400" cy="1143000"/>
          </a:xfrm>
        </p:spPr>
        <p:txBody>
          <a:bodyPr/>
          <a:lstStyle>
            <a:lvl1pPr algn="l">
              <a:defRPr sz="4000"/>
            </a:lvl1pPr>
          </a:lstStyle>
          <a:p>
            <a:pPr lvl="0"/>
            <a:r>
              <a:rPr lang="nl-NL" noProof="0" smtClean="0"/>
              <a:t>Klik om de stijl te bewerken</a:t>
            </a:r>
          </a:p>
        </p:txBody>
      </p:sp>
      <p:sp>
        <p:nvSpPr>
          <p:cNvPr id="49155" name="Rectangle 3"/>
          <p:cNvSpPr>
            <a:spLocks noGrp="1" noChangeArrowheads="1"/>
          </p:cNvSpPr>
          <p:nvPr>
            <p:ph type="subTitle" idx="1"/>
          </p:nvPr>
        </p:nvSpPr>
        <p:spPr>
          <a:xfrm>
            <a:off x="2743200" y="4648200"/>
            <a:ext cx="6248400" cy="762000"/>
          </a:xfrm>
        </p:spPr>
        <p:txBody>
          <a:bodyPr/>
          <a:lstStyle>
            <a:lvl1pPr marL="0" indent="0">
              <a:buFont typeface="Wingdings" pitchFamily="2" charset="2"/>
              <a:buNone/>
              <a:defRPr sz="2800">
                <a:solidFill>
                  <a:srgbClr val="B2B2B2"/>
                </a:solidFill>
              </a:defRPr>
            </a:lvl1pPr>
          </a:lstStyle>
          <a:p>
            <a:pPr lvl="0"/>
            <a:r>
              <a:rPr lang="nl-NL" noProof="0" smtClean="0"/>
              <a:t>Klik om de ondertitelstijl van het model te bewerken</a:t>
            </a:r>
          </a:p>
        </p:txBody>
      </p:sp>
      <p:sp>
        <p:nvSpPr>
          <p:cNvPr id="49156" name="Rectangle 4"/>
          <p:cNvSpPr>
            <a:spLocks noGrp="1" noChangeArrowheads="1"/>
          </p:cNvSpPr>
          <p:nvPr>
            <p:ph type="dt" sz="quarter" idx="2"/>
          </p:nvPr>
        </p:nvSpPr>
        <p:spPr/>
        <p:txBody>
          <a:bodyPr/>
          <a:lstStyle>
            <a:lvl1pPr>
              <a:defRPr/>
            </a:lvl1pPr>
          </a:lstStyle>
          <a:p>
            <a:fld id="{81EC64D0-3A74-4E3E-B984-2ECBE43771A4}" type="datetimeFigureOut">
              <a:rPr lang="nl-BE" smtClean="0"/>
              <a:t>10/10/2014</a:t>
            </a:fld>
            <a:endParaRPr lang="nl-BE"/>
          </a:p>
        </p:txBody>
      </p:sp>
      <p:sp>
        <p:nvSpPr>
          <p:cNvPr id="49157" name="Rectangle 5"/>
          <p:cNvSpPr>
            <a:spLocks noGrp="1" noChangeArrowheads="1"/>
          </p:cNvSpPr>
          <p:nvPr>
            <p:ph type="ftr" sz="quarter" idx="3"/>
          </p:nvPr>
        </p:nvSpPr>
        <p:spPr/>
        <p:txBody>
          <a:bodyPr/>
          <a:lstStyle>
            <a:lvl1pPr>
              <a:defRPr/>
            </a:lvl1pPr>
          </a:lstStyle>
          <a:p>
            <a:endParaRPr lang="nl-BE"/>
          </a:p>
        </p:txBody>
      </p:sp>
      <p:sp>
        <p:nvSpPr>
          <p:cNvPr id="49158" name="Rectangle 6"/>
          <p:cNvSpPr>
            <a:spLocks noGrp="1" noChangeArrowheads="1"/>
          </p:cNvSpPr>
          <p:nvPr>
            <p:ph type="sldNum" sz="quarter" idx="4"/>
          </p:nvPr>
        </p:nvSpPr>
        <p:spPr/>
        <p:txBody>
          <a:bodyPr/>
          <a:lstStyle>
            <a:lvl1pPr>
              <a:defRPr/>
            </a:lvl1pPr>
          </a:lstStyle>
          <a:p>
            <a:fld id="{159AD488-862B-4DB4-8D0D-16AB18DF4880}" type="slidenum">
              <a:rPr lang="nl-BE" smtClean="0"/>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5" name="Tijdelijke aanduiding voor voettekst 4"/>
          <p:cNvSpPr>
            <a:spLocks noGrp="1"/>
          </p:cNvSpPr>
          <p:nvPr>
            <p:ph type="ftr" sz="quarter" idx="11"/>
          </p:nvPr>
        </p:nvSpPr>
        <p:spPr/>
        <p:txBody>
          <a:bodyPr/>
          <a:lstStyle>
            <a:lvl1pPr>
              <a:defRPr/>
            </a:lvl1pPr>
          </a:lstStyle>
          <a:p>
            <a:endParaRPr lang="nl-BE"/>
          </a:p>
        </p:txBody>
      </p:sp>
      <p:sp>
        <p:nvSpPr>
          <p:cNvPr id="6" name="Tijdelijke aanduiding voor dianummer 5"/>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100469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181850" y="228600"/>
            <a:ext cx="1809750" cy="63246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1752600" y="228600"/>
            <a:ext cx="5276850" cy="63246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5" name="Tijdelijke aanduiding voor voettekst 4"/>
          <p:cNvSpPr>
            <a:spLocks noGrp="1"/>
          </p:cNvSpPr>
          <p:nvPr>
            <p:ph type="ftr" sz="quarter" idx="11"/>
          </p:nvPr>
        </p:nvSpPr>
        <p:spPr/>
        <p:txBody>
          <a:bodyPr/>
          <a:lstStyle>
            <a:lvl1pPr>
              <a:defRPr/>
            </a:lvl1pPr>
          </a:lstStyle>
          <a:p>
            <a:endParaRPr lang="nl-BE"/>
          </a:p>
        </p:txBody>
      </p:sp>
      <p:sp>
        <p:nvSpPr>
          <p:cNvPr id="6" name="Tijdelijke aanduiding voor dianummer 5"/>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2296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5" name="Tijdelijke aanduiding voor voettekst 4"/>
          <p:cNvSpPr>
            <a:spLocks noGrp="1"/>
          </p:cNvSpPr>
          <p:nvPr>
            <p:ph type="ftr" sz="quarter" idx="11"/>
          </p:nvPr>
        </p:nvSpPr>
        <p:spPr/>
        <p:txBody>
          <a:bodyPr/>
          <a:lstStyle>
            <a:lvl1pPr>
              <a:defRPr/>
            </a:lvl1pPr>
          </a:lstStyle>
          <a:p>
            <a:endParaRPr lang="nl-BE"/>
          </a:p>
        </p:txBody>
      </p:sp>
      <p:sp>
        <p:nvSpPr>
          <p:cNvPr id="6" name="Tijdelijke aanduiding voor dianummer 5"/>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349708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5" name="Tijdelijke aanduiding voor voettekst 4"/>
          <p:cNvSpPr>
            <a:spLocks noGrp="1"/>
          </p:cNvSpPr>
          <p:nvPr>
            <p:ph type="ftr" sz="quarter" idx="11"/>
          </p:nvPr>
        </p:nvSpPr>
        <p:spPr/>
        <p:txBody>
          <a:bodyPr/>
          <a:lstStyle>
            <a:lvl1pPr>
              <a:defRPr/>
            </a:lvl1pPr>
          </a:lstStyle>
          <a:p>
            <a:endParaRPr lang="nl-BE"/>
          </a:p>
        </p:txBody>
      </p:sp>
      <p:sp>
        <p:nvSpPr>
          <p:cNvPr id="6" name="Tijdelijke aanduiding voor dianummer 5"/>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315996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6" name="Tijdelijke aanduiding voor voettekst 5"/>
          <p:cNvSpPr>
            <a:spLocks noGrp="1"/>
          </p:cNvSpPr>
          <p:nvPr>
            <p:ph type="ftr" sz="quarter" idx="11"/>
          </p:nvPr>
        </p:nvSpPr>
        <p:spPr/>
        <p:txBody>
          <a:bodyPr/>
          <a:lstStyle>
            <a:lvl1pPr>
              <a:defRPr/>
            </a:lvl1pPr>
          </a:lstStyle>
          <a:p>
            <a:endParaRPr lang="nl-BE"/>
          </a:p>
        </p:txBody>
      </p:sp>
      <p:sp>
        <p:nvSpPr>
          <p:cNvPr id="7" name="Tijdelijke aanduiding voor dianummer 6"/>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39305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8" name="Tijdelijke aanduiding voor voettekst 7"/>
          <p:cNvSpPr>
            <a:spLocks noGrp="1"/>
          </p:cNvSpPr>
          <p:nvPr>
            <p:ph type="ftr" sz="quarter" idx="11"/>
          </p:nvPr>
        </p:nvSpPr>
        <p:spPr/>
        <p:txBody>
          <a:bodyPr/>
          <a:lstStyle>
            <a:lvl1pPr>
              <a:defRPr/>
            </a:lvl1pPr>
          </a:lstStyle>
          <a:p>
            <a:endParaRPr lang="nl-BE"/>
          </a:p>
        </p:txBody>
      </p:sp>
      <p:sp>
        <p:nvSpPr>
          <p:cNvPr id="9" name="Tijdelijke aanduiding voor dianummer 8"/>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5085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4" name="Tijdelijke aanduiding voor voettekst 3"/>
          <p:cNvSpPr>
            <a:spLocks noGrp="1"/>
          </p:cNvSpPr>
          <p:nvPr>
            <p:ph type="ftr" sz="quarter" idx="11"/>
          </p:nvPr>
        </p:nvSpPr>
        <p:spPr/>
        <p:txBody>
          <a:bodyPr/>
          <a:lstStyle>
            <a:lvl1pPr>
              <a:defRPr/>
            </a:lvl1pPr>
          </a:lstStyle>
          <a:p>
            <a:endParaRPr lang="nl-BE"/>
          </a:p>
        </p:txBody>
      </p:sp>
      <p:sp>
        <p:nvSpPr>
          <p:cNvPr id="5" name="Tijdelijke aanduiding voor dianummer 4"/>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231071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3" name="Tijdelijke aanduiding voor voettekst 2"/>
          <p:cNvSpPr>
            <a:spLocks noGrp="1"/>
          </p:cNvSpPr>
          <p:nvPr>
            <p:ph type="ftr" sz="quarter" idx="11"/>
          </p:nvPr>
        </p:nvSpPr>
        <p:spPr/>
        <p:txBody>
          <a:bodyPr/>
          <a:lstStyle>
            <a:lvl1pPr>
              <a:defRPr/>
            </a:lvl1pPr>
          </a:lstStyle>
          <a:p>
            <a:endParaRPr lang="nl-BE"/>
          </a:p>
        </p:txBody>
      </p:sp>
      <p:sp>
        <p:nvSpPr>
          <p:cNvPr id="4" name="Tijdelijke aanduiding voor dianummer 3"/>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75044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6" name="Tijdelijke aanduiding voor voettekst 5"/>
          <p:cNvSpPr>
            <a:spLocks noGrp="1"/>
          </p:cNvSpPr>
          <p:nvPr>
            <p:ph type="ftr" sz="quarter" idx="11"/>
          </p:nvPr>
        </p:nvSpPr>
        <p:spPr/>
        <p:txBody>
          <a:bodyPr/>
          <a:lstStyle>
            <a:lvl1pPr>
              <a:defRPr/>
            </a:lvl1pPr>
          </a:lstStyle>
          <a:p>
            <a:endParaRPr lang="nl-BE"/>
          </a:p>
        </p:txBody>
      </p:sp>
      <p:sp>
        <p:nvSpPr>
          <p:cNvPr id="7" name="Tijdelijke aanduiding voor dianummer 6"/>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58225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81EC64D0-3A74-4E3E-B984-2ECBE43771A4}" type="datetimeFigureOut">
              <a:rPr lang="nl-BE" smtClean="0"/>
              <a:t>10/10/2014</a:t>
            </a:fld>
            <a:endParaRPr lang="nl-BE"/>
          </a:p>
        </p:txBody>
      </p:sp>
      <p:sp>
        <p:nvSpPr>
          <p:cNvPr id="6" name="Tijdelijke aanduiding voor voettekst 5"/>
          <p:cNvSpPr>
            <a:spLocks noGrp="1"/>
          </p:cNvSpPr>
          <p:nvPr>
            <p:ph type="ftr" sz="quarter" idx="11"/>
          </p:nvPr>
        </p:nvSpPr>
        <p:spPr/>
        <p:txBody>
          <a:bodyPr/>
          <a:lstStyle>
            <a:lvl1pPr>
              <a:defRPr/>
            </a:lvl1pPr>
          </a:lstStyle>
          <a:p>
            <a:endParaRPr lang="nl-BE"/>
          </a:p>
        </p:txBody>
      </p:sp>
      <p:sp>
        <p:nvSpPr>
          <p:cNvPr id="7" name="Tijdelijke aanduiding voor dianummer 6"/>
          <p:cNvSpPr>
            <a:spLocks noGrp="1"/>
          </p:cNvSpPr>
          <p:nvPr>
            <p:ph type="sldNum" sz="quarter" idx="12"/>
          </p:nvPr>
        </p:nvSpPr>
        <p:spPr/>
        <p:txBody>
          <a:bodyPr/>
          <a:lstStyle>
            <a:lvl1pPr>
              <a:defRPr/>
            </a:lvl1pPr>
          </a:lstStyle>
          <a:p>
            <a:fld id="{159AD488-862B-4DB4-8D0D-16AB18DF4880}" type="slidenum">
              <a:rPr lang="nl-BE" smtClean="0"/>
              <a:t>‹nr.›</a:t>
            </a:fld>
            <a:endParaRPr lang="nl-BE"/>
          </a:p>
        </p:txBody>
      </p:sp>
    </p:spTree>
    <p:extLst>
      <p:ext uri="{BB962C8B-B14F-4D97-AF65-F5344CB8AC3E}">
        <p14:creationId xmlns:p14="http://schemas.microsoft.com/office/powerpoint/2010/main" val="147519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28600"/>
            <a:ext cx="7239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smtClean="0"/>
              <a:t>Klik om het opmaakprofiel van de titel te bewerken</a:t>
            </a:r>
          </a:p>
        </p:txBody>
      </p:sp>
      <p:sp>
        <p:nvSpPr>
          <p:cNvPr id="1027" name="Rectangle 3"/>
          <p:cNvSpPr>
            <a:spLocks noGrp="1" noChangeArrowheads="1"/>
          </p:cNvSpPr>
          <p:nvPr>
            <p:ph type="body" idx="1"/>
          </p:nvPr>
        </p:nvSpPr>
        <p:spPr bwMode="auto">
          <a:xfrm>
            <a:off x="1755775" y="1447800"/>
            <a:ext cx="72358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1EC64D0-3A74-4E3E-B984-2ECBE43771A4}" type="datetimeFigureOut">
              <a:rPr lang="nl-BE" smtClean="0"/>
              <a:t>10/10/2014</a:t>
            </a:fld>
            <a:endParaRPr lang="nl-B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B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59AD488-862B-4DB4-8D0D-16AB18DF4880}" type="slidenum">
              <a:rPr lang="nl-BE" smtClean="0"/>
              <a:t>‹nr.›</a:t>
            </a:fld>
            <a:endParaRPr lang="nl-BE"/>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youtube.com/watch?v=MHHjP7XrBq0&amp;feature=player_embedded"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8.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TEAM-TEACHING</a:t>
            </a:r>
            <a:endParaRPr lang="nl-BE" dirty="0"/>
          </a:p>
        </p:txBody>
      </p:sp>
      <p:sp>
        <p:nvSpPr>
          <p:cNvPr id="5" name="Tijdelijke aanduiding voor inhoud 4"/>
          <p:cNvSpPr>
            <a:spLocks noGrp="1"/>
          </p:cNvSpPr>
          <p:nvPr>
            <p:ph idx="1"/>
          </p:nvPr>
        </p:nvSpPr>
        <p:spPr/>
        <p:txBody>
          <a:bodyPr/>
          <a:lstStyle/>
          <a:p>
            <a:endParaRPr lang="nl-BE"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3740" y="116632"/>
            <a:ext cx="9130259" cy="7344816"/>
          </a:xfrm>
          <a:prstGeom prst="roundRect">
            <a:avLst>
              <a:gd name="adj" fmla="val 8594"/>
            </a:avLst>
          </a:prstGeom>
          <a:solidFill>
            <a:srgbClr val="FFFFFF">
              <a:shade val="85000"/>
            </a:srgbClr>
          </a:solidFill>
          <a:ln w="38100" cap="sq">
            <a:solidFill>
              <a:srgbClr val="FF0000"/>
            </a:solidFill>
            <a:miter lim="800000"/>
            <a:headEnd type="none" w="sm" len="sm"/>
            <a:tailEnd type="none" w="sm" len="sm"/>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0" y="1399988"/>
            <a:ext cx="9130260" cy="5445224"/>
          </a:xfrm>
          <a:prstGeom prst="rect">
            <a:avLst/>
          </a:prstGeom>
          <a:ln w="38100" cap="sq">
            <a:solidFill>
              <a:srgbClr val="FF0000"/>
            </a:solidFill>
            <a:miter lim="800000"/>
            <a:headEnd type="none" w="sm" len="sm"/>
            <a:tailEnd type="none" w="sm" len="sm"/>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hthoek 1"/>
          <p:cNvSpPr/>
          <p:nvPr/>
        </p:nvSpPr>
        <p:spPr>
          <a:xfrm>
            <a:off x="179512" y="6168209"/>
            <a:ext cx="7704856" cy="307777"/>
          </a:xfrm>
          <a:prstGeom prst="rect">
            <a:avLst/>
          </a:prstGeom>
        </p:spPr>
        <p:txBody>
          <a:bodyPr wrap="square">
            <a:spAutoFit/>
          </a:bodyPr>
          <a:lstStyle/>
          <a:p>
            <a:r>
              <a:rPr lang="nl-BE" sz="1400" dirty="0">
                <a:hlinkClick r:id="rId5"/>
              </a:rPr>
              <a:t>http://www.youtube.com/watch?v=MHHjP7XrBq0&amp;feature=player_embedded</a:t>
            </a:r>
            <a:endParaRPr lang="nl-BE" sz="1400" dirty="0"/>
          </a:p>
        </p:txBody>
      </p:sp>
    </p:spTree>
    <p:extLst>
      <p:ext uri="{BB962C8B-B14F-4D97-AF65-F5344CB8AC3E}">
        <p14:creationId xmlns:p14="http://schemas.microsoft.com/office/powerpoint/2010/main" val="22720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074"/>
                                        </p:tgtEl>
                                        <p:attrNameLst>
                                          <p:attrName>style.opacity</p:attrName>
                                        </p:attrNameLst>
                                      </p:cBhvr>
                                      <p:to>
                                        <p:strVal val="0.5"/>
                                      </p:to>
                                    </p:set>
                                    <p:animEffect filter="image" prLst="opacity: 0.5">
                                      <p:cBhvr rctx="IE">
                                        <p:cTn id="7" dur="indefinite"/>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smtClean="0"/>
              <a:t>Betreft zowel de visiebepaling als de uitvoering</a:t>
            </a:r>
          </a:p>
          <a:p>
            <a:r>
              <a:rPr lang="nl-BE" dirty="0" smtClean="0"/>
              <a:t>=interne communicatie: iedereen op de hoogte van visie, concept, meerwaarde, consequenties (SWP, </a:t>
            </a:r>
            <a:r>
              <a:rPr lang="nl-BE" dirty="0" err="1" smtClean="0"/>
              <a:t>PV’s</a:t>
            </a:r>
            <a:r>
              <a:rPr lang="nl-BE" dirty="0" smtClean="0"/>
              <a:t>..)</a:t>
            </a:r>
          </a:p>
          <a:p>
            <a:r>
              <a:rPr lang="nl-BE" dirty="0" smtClean="0"/>
              <a:t>Een ‘</a:t>
            </a:r>
            <a:r>
              <a:rPr lang="nl-BE" dirty="0" err="1" smtClean="0"/>
              <a:t>samenverhaal</a:t>
            </a:r>
            <a:r>
              <a:rPr lang="nl-BE" dirty="0" smtClean="0"/>
              <a:t>’: team,          		directie, schoolbestuur</a:t>
            </a:r>
          </a:p>
          <a:p>
            <a:pPr lvl="3"/>
            <a:r>
              <a:rPr lang="nl-BE" dirty="0" smtClean="0"/>
              <a:t>Dus: concrete, tastbare DOELEN vooropstellen!</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3124200" y="6245225"/>
            <a:ext cx="4616152" cy="476250"/>
          </a:xfrm>
        </p:spPr>
        <p:txBody>
          <a:bodyPr/>
          <a:lstStyle/>
          <a:p>
            <a:r>
              <a:rPr lang="nl-BE" sz="2400" b="1" dirty="0" smtClean="0">
                <a:solidFill>
                  <a:srgbClr val="FF0000"/>
                </a:solidFill>
                <a:effectLst>
                  <a:outerShdw blurRad="38100" dist="38100" dir="2700000" algn="tl">
                    <a:srgbClr val="000000">
                      <a:alpha val="43137"/>
                    </a:srgbClr>
                  </a:outerShdw>
                </a:effectLst>
              </a:rPr>
              <a:t>BETROKKENHEID TEAM</a:t>
            </a:r>
            <a:endParaRPr lang="nl-B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21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smtClean="0"/>
              <a:t>De school biedt een context om zowel formeel als informeel goed samen te werken.</a:t>
            </a:r>
          </a:p>
          <a:p>
            <a:pPr lvl="1"/>
            <a:r>
              <a:rPr lang="nl-BE" dirty="0" smtClean="0"/>
              <a:t>=de voordelen communiceren én ervaren!</a:t>
            </a:r>
          </a:p>
          <a:p>
            <a:pPr lvl="1"/>
            <a:r>
              <a:rPr lang="nl-BE" dirty="0" smtClean="0"/>
              <a:t>=praktisch organiseren: leerkrachten </a:t>
            </a:r>
            <a:r>
              <a:rPr lang="nl-BE" dirty="0" err="1" smtClean="0"/>
              <a:t>vrijroosteren</a:t>
            </a:r>
            <a:r>
              <a:rPr lang="nl-BE" dirty="0" smtClean="0"/>
              <a:t> voor overleg</a:t>
            </a:r>
          </a:p>
          <a:p>
            <a:pPr lvl="3"/>
            <a:r>
              <a:rPr lang="nl-BE" dirty="0" smtClean="0"/>
              <a:t>Einddoel: ontstaan van netwerken die van mekaar willen leren!</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2987824" y="6245225"/>
            <a:ext cx="5544616" cy="476250"/>
          </a:xfrm>
        </p:spPr>
        <p:txBody>
          <a:bodyPr/>
          <a:lstStyle/>
          <a:p>
            <a:r>
              <a:rPr lang="nl-BE" sz="2400" b="1" dirty="0" smtClean="0">
                <a:solidFill>
                  <a:srgbClr val="FF0000"/>
                </a:solidFill>
                <a:effectLst>
                  <a:outerShdw blurRad="38100" dist="38100" dir="2700000" algn="tl">
                    <a:srgbClr val="000000">
                      <a:alpha val="43137"/>
                    </a:srgbClr>
                  </a:outerShdw>
                </a:effectLst>
              </a:rPr>
              <a:t>SAMENWERKING EN OVERLEG</a:t>
            </a:r>
            <a:endParaRPr lang="nl-B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16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smtClean="0"/>
              <a:t>De school heeft aandacht voor wat de leerlingen, de ouders, de maatschappij verwachten </a:t>
            </a:r>
            <a:r>
              <a:rPr lang="nl-BE" sz="2000" dirty="0" smtClean="0"/>
              <a:t>= juiste keuzes maken, eigen werking motiveren, in gesprek treden met externen (in harmonie met SWP!)</a:t>
            </a:r>
          </a:p>
          <a:p>
            <a:r>
              <a:rPr lang="nl-BE" dirty="0" smtClean="0"/>
              <a:t>De argumenten voor de keuze voldoende duidelijk maken:</a:t>
            </a:r>
            <a:r>
              <a:rPr lang="nl-BE" sz="2000" dirty="0" smtClean="0"/>
              <a:t> welke gevolgen voor taken en competenties leerkrachten, 		aangepaste functiebeschrijving, 			voldoende draagkracht, bemerkingen 		van ouders of externen</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3347864" y="6245225"/>
            <a:ext cx="5400600" cy="476250"/>
          </a:xfrm>
        </p:spPr>
        <p:txBody>
          <a:bodyPr/>
          <a:lstStyle/>
          <a:p>
            <a:r>
              <a:rPr lang="nl-BE" sz="2400" b="1" dirty="0" smtClean="0">
                <a:solidFill>
                  <a:srgbClr val="FF0000"/>
                </a:solidFill>
                <a:effectLst>
                  <a:outerShdw blurRad="38100" dist="38100" dir="2700000" algn="tl">
                    <a:srgbClr val="000000">
                      <a:alpha val="43137"/>
                    </a:srgbClr>
                  </a:outerShdw>
                </a:effectLst>
              </a:rPr>
              <a:t>RESPONSIEF VERMOGEN</a:t>
            </a:r>
            <a:endParaRPr lang="nl-B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449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smtClean="0"/>
              <a:t>Uitgaan van een BSA</a:t>
            </a:r>
            <a:r>
              <a:rPr lang="nl-BE" sz="2000" dirty="0" smtClean="0"/>
              <a:t>: zijn er al mensen die samenwerken? Verschil KO/LO? In welke situaties is het doenbaar?</a:t>
            </a:r>
          </a:p>
          <a:p>
            <a:r>
              <a:rPr lang="nl-BE" dirty="0" smtClean="0"/>
              <a:t>Is er voldoende draagvlak?</a:t>
            </a:r>
            <a:r>
              <a:rPr lang="nl-BE" sz="2000" dirty="0" smtClean="0"/>
              <a:t> = bereidheid om zich in te zetten voor een traject van lange duur.</a:t>
            </a:r>
          </a:p>
          <a:p>
            <a:r>
              <a:rPr lang="nl-BE" dirty="0" smtClean="0"/>
              <a:t>De keuze wordt een prioriteit</a:t>
            </a:r>
            <a:r>
              <a:rPr lang="nl-BE" sz="2000" dirty="0" smtClean="0"/>
              <a:t> = correcte planning voor uitvoering, opvolging, evaluatie, bijsturing…</a:t>
            </a:r>
          </a:p>
          <a:p>
            <a:pPr lvl="3"/>
            <a:r>
              <a:rPr lang="nl-BE" dirty="0" smtClean="0"/>
              <a:t>Team teaching als vernieuwingsproces is GEEN EVIDENTIE ! Mogelijke weerstand !</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3707904" y="6245225"/>
            <a:ext cx="4392488" cy="476250"/>
          </a:xfrm>
        </p:spPr>
        <p:txBody>
          <a:bodyPr/>
          <a:lstStyle/>
          <a:p>
            <a:r>
              <a:rPr lang="nl-BE" sz="2400" b="1" dirty="0" smtClean="0">
                <a:solidFill>
                  <a:srgbClr val="FF0000"/>
                </a:solidFill>
                <a:effectLst>
                  <a:outerShdw blurRad="38100" dist="38100" dir="2700000" algn="tl">
                    <a:srgbClr val="000000">
                      <a:alpha val="43137"/>
                    </a:srgbClr>
                  </a:outerShdw>
                </a:effectLst>
              </a:rPr>
              <a:t>VERNIEUWEN</a:t>
            </a:r>
            <a:endParaRPr lang="nl-B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9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smtClean="0"/>
              <a:t>Denk aan: </a:t>
            </a:r>
            <a:r>
              <a:rPr lang="nl-BE" sz="2400" dirty="0" smtClean="0"/>
              <a:t>structurele vormen van coaching, intern overleg/ hulp van externen/ nascholing of begeleiding</a:t>
            </a:r>
          </a:p>
          <a:p>
            <a:r>
              <a:rPr lang="nl-BE" dirty="0" smtClean="0"/>
              <a:t>Directeur spoort noden op en geeft feedback</a:t>
            </a:r>
          </a:p>
          <a:p>
            <a:r>
              <a:rPr lang="nl-BE" dirty="0" smtClean="0"/>
              <a:t>Team teaching zelf </a:t>
            </a:r>
            <a:r>
              <a:rPr lang="nl-BE" sz="2400" dirty="0" smtClean="0"/>
              <a:t>als onuitputtelijke bron van professionalisering 		</a:t>
            </a:r>
            <a:r>
              <a:rPr lang="nl-BE" dirty="0" smtClean="0"/>
              <a:t>= WERKPLEKLEREN !</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3124200" y="6245225"/>
            <a:ext cx="5840288" cy="476250"/>
          </a:xfrm>
        </p:spPr>
        <p:txBody>
          <a:bodyPr/>
          <a:lstStyle/>
          <a:p>
            <a:r>
              <a:rPr lang="nl-BE" sz="2400" b="1" dirty="0" smtClean="0">
                <a:solidFill>
                  <a:srgbClr val="FF0000"/>
                </a:solidFill>
                <a:effectLst>
                  <a:outerShdw blurRad="38100" dist="38100" dir="2700000" algn="tl">
                    <a:srgbClr val="000000">
                      <a:alpha val="43137"/>
                    </a:srgbClr>
                  </a:outerShdw>
                </a:effectLst>
              </a:rPr>
              <a:t>PROFESSIONALISEREN</a:t>
            </a:r>
            <a:endParaRPr lang="nl-B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561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err="1" smtClean="0"/>
              <a:t>BELEIDSniveau</a:t>
            </a:r>
            <a:r>
              <a:rPr lang="nl-BE" dirty="0" smtClean="0"/>
              <a:t>: schoolbestuur én directeur</a:t>
            </a:r>
          </a:p>
          <a:p>
            <a:r>
              <a:rPr lang="nl-BE" dirty="0" err="1" smtClean="0"/>
              <a:t>LEERKRACHTniveau</a:t>
            </a:r>
            <a:r>
              <a:rPr lang="nl-BE" dirty="0" smtClean="0"/>
              <a:t>: de directeur coacht en inspireert!</a:t>
            </a:r>
          </a:p>
          <a:p>
            <a:r>
              <a:rPr lang="nl-BE" dirty="0" err="1" smtClean="0"/>
              <a:t>TEAMniveau</a:t>
            </a:r>
            <a:r>
              <a:rPr lang="nl-BE" dirty="0" smtClean="0"/>
              <a:t>: duidelijke afspraken binnen samenwerkende duo’s!</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3124200" y="6245225"/>
            <a:ext cx="5840288" cy="476250"/>
          </a:xfrm>
        </p:spPr>
        <p:txBody>
          <a:bodyPr/>
          <a:lstStyle/>
          <a:p>
            <a:r>
              <a:rPr lang="nl-BE" sz="2400" b="1" dirty="0" smtClean="0">
                <a:solidFill>
                  <a:srgbClr val="FF0000"/>
                </a:solidFill>
                <a:effectLst>
                  <a:outerShdw blurRad="38100" dist="38100" dir="2700000" algn="tl">
                    <a:srgbClr val="000000">
                      <a:alpha val="43137"/>
                    </a:srgbClr>
                  </a:outerShdw>
                </a:effectLst>
              </a:rPr>
              <a:t>GEDEELD LEIDERSCHAP</a:t>
            </a:r>
            <a:endParaRPr lang="nl-B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77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smtClean="0"/>
              <a:t>Hoofddoel blijft: iedere leerling krijgt de nodige leer- en onderwijstijd!</a:t>
            </a:r>
          </a:p>
          <a:p>
            <a:r>
              <a:rPr lang="nl-BE" dirty="0" smtClean="0"/>
              <a:t>Het team leert vanuit de prestaties én het welbevinden van de leerlingen (dus: observeren!)</a:t>
            </a:r>
          </a:p>
          <a:p>
            <a:pPr lvl="3"/>
            <a:r>
              <a:rPr lang="nl-BE" dirty="0" smtClean="0"/>
              <a:t>Effect van vernieuwing is niet makkelijk te meten!</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3124200" y="6245225"/>
            <a:ext cx="5912296" cy="476250"/>
          </a:xfrm>
        </p:spPr>
        <p:txBody>
          <a:bodyPr/>
          <a:lstStyle/>
          <a:p>
            <a:r>
              <a:rPr lang="nl-BE" sz="2000" b="1" dirty="0" smtClean="0">
                <a:solidFill>
                  <a:srgbClr val="FF0000"/>
                </a:solidFill>
                <a:effectLst>
                  <a:outerShdw blurRad="38100" dist="38100" dir="2700000" algn="tl">
                    <a:srgbClr val="000000">
                      <a:alpha val="43137"/>
                    </a:srgbClr>
                  </a:outerShdw>
                </a:effectLst>
              </a:rPr>
              <a:t>WORDEN DE KINDEREN ER BETER VAN?</a:t>
            </a:r>
            <a:endParaRPr lang="nl-BE"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9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Valkuilen/Mogelijkheden</a:t>
            </a:r>
            <a:endParaRPr lang="nl-BE" dirty="0"/>
          </a:p>
        </p:txBody>
      </p:sp>
      <p:sp>
        <p:nvSpPr>
          <p:cNvPr id="3" name="Tijdelijke aanduiding voor inhoud 2"/>
          <p:cNvSpPr>
            <a:spLocks noGrp="1"/>
          </p:cNvSpPr>
          <p:nvPr>
            <p:ph idx="1"/>
          </p:nvPr>
        </p:nvSpPr>
        <p:spPr>
          <a:xfrm rot="20575480">
            <a:off x="732733" y="2750748"/>
            <a:ext cx="8139929" cy="1385947"/>
          </a:xfrm>
        </p:spPr>
        <p:txBody>
          <a:bodyPr/>
          <a:lstStyle/>
          <a:p>
            <a:pPr marL="0" indent="0">
              <a:buNone/>
            </a:pPr>
            <a:r>
              <a:rPr lang="nl-BE" sz="4800" b="1" dirty="0" smtClean="0">
                <a:solidFill>
                  <a:srgbClr val="FF0000"/>
                </a:solidFill>
              </a:rPr>
              <a:t>EEN GESPREK per drie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663700" cy="150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30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Valkuilen/Mogelijkheden</a:t>
            </a:r>
            <a:endParaRPr lang="nl-BE" dirty="0"/>
          </a:p>
        </p:txBody>
      </p:sp>
      <p:sp>
        <p:nvSpPr>
          <p:cNvPr id="3" name="Tijdelijke aanduiding voor inhoud 2"/>
          <p:cNvSpPr>
            <a:spLocks noGrp="1"/>
          </p:cNvSpPr>
          <p:nvPr>
            <p:ph idx="1"/>
          </p:nvPr>
        </p:nvSpPr>
        <p:spPr/>
        <p:txBody>
          <a:bodyPr/>
          <a:lstStyle/>
          <a:p>
            <a:r>
              <a:rPr lang="nl-BE" dirty="0" smtClean="0"/>
              <a:t>Het samenstellen van goed draaiende duo’s?!</a:t>
            </a:r>
            <a:r>
              <a:rPr lang="nl-BE" dirty="0"/>
              <a:t> </a:t>
            </a:r>
            <a:r>
              <a:rPr lang="nl-BE" sz="2400" dirty="0" smtClean="0"/>
              <a:t>(=aspect gelijkwaardigheid)</a:t>
            </a:r>
          </a:p>
          <a:p>
            <a:r>
              <a:rPr lang="nl-BE" dirty="0" smtClean="0"/>
              <a:t>Lessen SAMEN voorbereiden!</a:t>
            </a:r>
          </a:p>
          <a:p>
            <a:r>
              <a:rPr lang="nl-BE" dirty="0" smtClean="0"/>
              <a:t>Leerkrachten worden bondgenoten</a:t>
            </a:r>
          </a:p>
          <a:p>
            <a:r>
              <a:rPr lang="nl-BE" dirty="0" smtClean="0"/>
              <a:t>De zelfstandigheid van leerlingen wordt bevorderd!</a:t>
            </a:r>
          </a:p>
          <a:p>
            <a:pPr marL="0" indent="0">
              <a:buNone/>
            </a:pPr>
            <a:endParaRPr lang="nl-BE"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663700" cy="150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69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940966"/>
          </a:xfrm>
        </p:spPr>
        <p:txBody>
          <a:bodyPr>
            <a:normAutofit fontScale="90000"/>
          </a:bodyPr>
          <a:lstStyle/>
          <a:p>
            <a:r>
              <a:rPr lang="nl-BE" dirty="0" smtClean="0">
                <a:solidFill>
                  <a:schemeClr val="tx1"/>
                </a:solidFill>
              </a:rPr>
              <a:t>Team teaching :                                     een oplossing ? </a:t>
            </a:r>
            <a:endParaRPr lang="nl-BE" dirty="0">
              <a:solidFill>
                <a:schemeClr val="tx1"/>
              </a:solidFill>
            </a:endParaRPr>
          </a:p>
        </p:txBody>
      </p:sp>
      <p:sp>
        <p:nvSpPr>
          <p:cNvPr id="3" name="Tijdelijke aanduiding voor tekst 2"/>
          <p:cNvSpPr>
            <a:spLocks noGrp="1"/>
          </p:cNvSpPr>
          <p:nvPr>
            <p:ph type="body" idx="1"/>
          </p:nvPr>
        </p:nvSpPr>
        <p:spPr>
          <a:xfrm>
            <a:off x="467544" y="1412776"/>
            <a:ext cx="4040188" cy="639762"/>
          </a:xfrm>
        </p:spPr>
        <p:txBody>
          <a:bodyPr/>
          <a:lstStyle/>
          <a:p>
            <a:r>
              <a:rPr lang="nl-BE" dirty="0" smtClean="0">
                <a:solidFill>
                  <a:srgbClr val="FF0000"/>
                </a:solidFill>
              </a:rPr>
              <a:t>Voordelen / meerwaarde</a:t>
            </a:r>
            <a:endParaRPr lang="nl-BE" dirty="0">
              <a:solidFill>
                <a:srgbClr val="FF0000"/>
              </a:solidFill>
            </a:endParaRPr>
          </a:p>
        </p:txBody>
      </p:sp>
      <p:sp>
        <p:nvSpPr>
          <p:cNvPr id="4" name="Tijdelijke aanduiding voor inhoud 3"/>
          <p:cNvSpPr>
            <a:spLocks noGrp="1"/>
          </p:cNvSpPr>
          <p:nvPr>
            <p:ph sz="half" idx="2"/>
          </p:nvPr>
        </p:nvSpPr>
        <p:spPr/>
        <p:txBody>
          <a:bodyPr>
            <a:normAutofit fontScale="85000" lnSpcReduction="10000"/>
          </a:bodyPr>
          <a:lstStyle/>
          <a:p>
            <a:r>
              <a:rPr lang="nl-BE" sz="2000" dirty="0"/>
              <a:t>f</a:t>
            </a:r>
            <a:r>
              <a:rPr lang="nl-BE" sz="2000" dirty="0" smtClean="0"/>
              <a:t>unctiedifferentiatie</a:t>
            </a:r>
          </a:p>
          <a:p>
            <a:r>
              <a:rPr lang="nl-BE" sz="2000" dirty="0"/>
              <a:t>f</a:t>
            </a:r>
            <a:r>
              <a:rPr lang="nl-BE" sz="2000" dirty="0" smtClean="0"/>
              <a:t>ocus op talent en competenties van leerkrachten</a:t>
            </a:r>
          </a:p>
          <a:p>
            <a:r>
              <a:rPr lang="nl-BE" sz="2000" dirty="0" smtClean="0"/>
              <a:t>bondgenoten ,geen concurrenten</a:t>
            </a:r>
          </a:p>
          <a:p>
            <a:r>
              <a:rPr lang="nl-BE" sz="2000" dirty="0"/>
              <a:t>v</a:t>
            </a:r>
            <a:r>
              <a:rPr lang="nl-BE" sz="2000" dirty="0" smtClean="0"/>
              <a:t>erhoogde begeleidingscapaciteit</a:t>
            </a:r>
          </a:p>
          <a:p>
            <a:r>
              <a:rPr lang="nl-BE" sz="2000" dirty="0" err="1" smtClean="0"/>
              <a:t>binnenklasdifferentiatie</a:t>
            </a:r>
            <a:endParaRPr lang="nl-BE" sz="2000" dirty="0" smtClean="0"/>
          </a:p>
          <a:p>
            <a:r>
              <a:rPr lang="nl-BE" sz="2000" dirty="0" smtClean="0"/>
              <a:t>(SES) lestijden anders benut</a:t>
            </a:r>
          </a:p>
          <a:p>
            <a:r>
              <a:rPr lang="nl-BE" sz="2000" dirty="0"/>
              <a:t>p</a:t>
            </a:r>
            <a:r>
              <a:rPr lang="nl-BE" sz="2000" dirty="0" smtClean="0"/>
              <a:t>rofessionele leergemeenschap</a:t>
            </a:r>
          </a:p>
          <a:p>
            <a:r>
              <a:rPr lang="nl-BE" sz="2000" dirty="0" smtClean="0"/>
              <a:t>actief leren van de kinderen</a:t>
            </a:r>
          </a:p>
          <a:p>
            <a:r>
              <a:rPr lang="nl-BE" sz="2000" dirty="0" smtClean="0"/>
              <a:t>Informeel overleg tussen </a:t>
            </a:r>
            <a:r>
              <a:rPr lang="nl-BE" sz="2000" dirty="0" err="1" smtClean="0"/>
              <a:t>lkrn</a:t>
            </a:r>
            <a:endParaRPr lang="nl-BE" sz="2000" dirty="0" smtClean="0"/>
          </a:p>
          <a:p>
            <a:r>
              <a:rPr lang="nl-BE" sz="2000" dirty="0"/>
              <a:t> </a:t>
            </a:r>
            <a:r>
              <a:rPr lang="nl-BE" sz="2000" dirty="0" smtClean="0"/>
              <a:t>…</a:t>
            </a:r>
          </a:p>
          <a:p>
            <a:endParaRPr lang="nl-BE" sz="2000" dirty="0" smtClean="0"/>
          </a:p>
          <a:p>
            <a:endParaRPr lang="nl-BE" dirty="0"/>
          </a:p>
        </p:txBody>
      </p:sp>
      <p:sp>
        <p:nvSpPr>
          <p:cNvPr id="5" name="Tijdelijke aanduiding voor tekst 4"/>
          <p:cNvSpPr>
            <a:spLocks noGrp="1"/>
          </p:cNvSpPr>
          <p:nvPr>
            <p:ph type="body" sz="quarter" idx="3"/>
          </p:nvPr>
        </p:nvSpPr>
        <p:spPr>
          <a:xfrm>
            <a:off x="4644008" y="1412776"/>
            <a:ext cx="4041775" cy="639762"/>
          </a:xfrm>
        </p:spPr>
        <p:txBody>
          <a:bodyPr/>
          <a:lstStyle/>
          <a:p>
            <a:r>
              <a:rPr lang="nl-BE" dirty="0" smtClean="0">
                <a:solidFill>
                  <a:srgbClr val="FF0000"/>
                </a:solidFill>
              </a:rPr>
              <a:t>Voorwaarden / valkuilen </a:t>
            </a:r>
            <a:endParaRPr lang="nl-BE" dirty="0">
              <a:solidFill>
                <a:srgbClr val="FF0000"/>
              </a:solidFill>
            </a:endParaRPr>
          </a:p>
        </p:txBody>
      </p:sp>
      <p:sp>
        <p:nvSpPr>
          <p:cNvPr id="6" name="Tijdelijke aanduiding voor inhoud 5"/>
          <p:cNvSpPr>
            <a:spLocks noGrp="1"/>
          </p:cNvSpPr>
          <p:nvPr>
            <p:ph sz="quarter" idx="4"/>
          </p:nvPr>
        </p:nvSpPr>
        <p:spPr>
          <a:xfrm>
            <a:off x="4645025" y="2174875"/>
            <a:ext cx="4103439" cy="3951288"/>
          </a:xfrm>
        </p:spPr>
        <p:txBody>
          <a:bodyPr>
            <a:normAutofit fontScale="85000" lnSpcReduction="10000"/>
          </a:bodyPr>
          <a:lstStyle/>
          <a:p>
            <a:r>
              <a:rPr lang="nl-BE" sz="2000" dirty="0" smtClean="0"/>
              <a:t>Samenstellen van een </a:t>
            </a:r>
            <a:r>
              <a:rPr lang="nl-BE" sz="2000" dirty="0" err="1" smtClean="0"/>
              <a:t>goeddraaiend</a:t>
            </a:r>
            <a:r>
              <a:rPr lang="nl-BE" sz="2000" dirty="0"/>
              <a:t> </a:t>
            </a:r>
            <a:r>
              <a:rPr lang="nl-BE" sz="2000" dirty="0" smtClean="0"/>
              <a:t>duo </a:t>
            </a:r>
          </a:p>
          <a:p>
            <a:r>
              <a:rPr lang="nl-BE" sz="2000" dirty="0"/>
              <a:t>r</a:t>
            </a:r>
            <a:r>
              <a:rPr lang="nl-BE" sz="2000" dirty="0" smtClean="0"/>
              <a:t>uimte voor ondernemende, zelfstandige kinderen</a:t>
            </a:r>
          </a:p>
          <a:p>
            <a:r>
              <a:rPr lang="nl-BE" sz="2000" dirty="0"/>
              <a:t>t</a:t>
            </a:r>
            <a:r>
              <a:rPr lang="nl-BE" sz="2000" dirty="0" smtClean="0"/>
              <a:t>aak -en rolverdeling</a:t>
            </a:r>
          </a:p>
          <a:p>
            <a:r>
              <a:rPr lang="nl-BE" sz="2000" dirty="0" err="1"/>
              <a:t>p</a:t>
            </a:r>
            <a:r>
              <a:rPr lang="nl-BE" sz="2000" dirty="0" err="1" smtClean="0"/>
              <a:t>lanlast</a:t>
            </a:r>
            <a:r>
              <a:rPr lang="nl-BE" sz="2000" dirty="0" smtClean="0"/>
              <a:t> vermindering als comfort</a:t>
            </a:r>
          </a:p>
          <a:p>
            <a:r>
              <a:rPr lang="nl-BE" sz="2000" dirty="0"/>
              <a:t>o</a:t>
            </a:r>
            <a:r>
              <a:rPr lang="nl-BE" sz="2000" dirty="0" smtClean="0"/>
              <a:t>ntstaan van vakleerkrachten</a:t>
            </a:r>
          </a:p>
          <a:p>
            <a:r>
              <a:rPr lang="nl-BE" sz="2000" dirty="0" smtClean="0"/>
              <a:t>(korte) vervanger, manusje …</a:t>
            </a:r>
          </a:p>
          <a:p>
            <a:r>
              <a:rPr lang="nl-BE" sz="2000" dirty="0"/>
              <a:t>l</a:t>
            </a:r>
            <a:r>
              <a:rPr lang="nl-BE" sz="2000" dirty="0" smtClean="0"/>
              <a:t>oslaten van frontaal lesgeven, degelijke instructiemomenten</a:t>
            </a:r>
          </a:p>
          <a:p>
            <a:r>
              <a:rPr lang="nl-BE" sz="2000" dirty="0"/>
              <a:t> </a:t>
            </a:r>
            <a:r>
              <a:rPr lang="nl-BE" sz="2000" dirty="0" smtClean="0"/>
              <a:t>…</a:t>
            </a:r>
            <a:endParaRPr lang="nl-BE" sz="2000" dirty="0"/>
          </a:p>
        </p:txBody>
      </p:sp>
    </p:spTree>
    <p:extLst>
      <p:ext uri="{BB962C8B-B14F-4D97-AF65-F5344CB8AC3E}">
        <p14:creationId xmlns:p14="http://schemas.microsoft.com/office/powerpoint/2010/main" val="104234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fade">
                                      <p:cBhvr>
                                        <p:cTn id="77" dur="1000"/>
                                        <p:tgtEl>
                                          <p:spTgt spid="6">
                                            <p:txEl>
                                              <p:pRg st="0" end="0"/>
                                            </p:txEl>
                                          </p:spTgt>
                                        </p:tgtEl>
                                      </p:cBhvr>
                                    </p:animEffect>
                                    <p:anim calcmode="lin" valueType="num">
                                      <p:cBhvr>
                                        <p:cTn id="7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1" end="1"/>
                                            </p:txEl>
                                          </p:spTgt>
                                        </p:tgtEl>
                                        <p:attrNameLst>
                                          <p:attrName>style.visibility</p:attrName>
                                        </p:attrNameLst>
                                      </p:cBhvr>
                                      <p:to>
                                        <p:strVal val="visible"/>
                                      </p:to>
                                    </p:set>
                                    <p:animEffect transition="in" filter="fade">
                                      <p:cBhvr>
                                        <p:cTn id="84" dur="1000"/>
                                        <p:tgtEl>
                                          <p:spTgt spid="6">
                                            <p:txEl>
                                              <p:pRg st="1" end="1"/>
                                            </p:txEl>
                                          </p:spTgt>
                                        </p:tgtEl>
                                      </p:cBhvr>
                                    </p:animEffect>
                                    <p:anim calcmode="lin" valueType="num">
                                      <p:cBhvr>
                                        <p:cTn id="8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animEffect transition="in" filter="fade">
                                      <p:cBhvr>
                                        <p:cTn id="91" dur="1000"/>
                                        <p:tgtEl>
                                          <p:spTgt spid="6">
                                            <p:txEl>
                                              <p:pRg st="2" end="2"/>
                                            </p:txEl>
                                          </p:spTgt>
                                        </p:tgtEl>
                                      </p:cBhvr>
                                    </p:animEffect>
                                    <p:anim calcmode="lin" valueType="num">
                                      <p:cBhvr>
                                        <p:cTn id="9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
                                            <p:txEl>
                                              <p:pRg st="3" end="3"/>
                                            </p:txEl>
                                          </p:spTgt>
                                        </p:tgtEl>
                                        <p:attrNameLst>
                                          <p:attrName>style.visibility</p:attrName>
                                        </p:attrNameLst>
                                      </p:cBhvr>
                                      <p:to>
                                        <p:strVal val="visible"/>
                                      </p:to>
                                    </p:set>
                                    <p:animEffect transition="in" filter="fade">
                                      <p:cBhvr>
                                        <p:cTn id="98" dur="1000"/>
                                        <p:tgtEl>
                                          <p:spTgt spid="6">
                                            <p:txEl>
                                              <p:pRg st="3" end="3"/>
                                            </p:txEl>
                                          </p:spTgt>
                                        </p:tgtEl>
                                      </p:cBhvr>
                                    </p:animEffect>
                                    <p:anim calcmode="lin" valueType="num">
                                      <p:cBhvr>
                                        <p:cTn id="9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0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txEl>
                                              <p:pRg st="4" end="4"/>
                                            </p:txEl>
                                          </p:spTgt>
                                        </p:tgtEl>
                                        <p:attrNameLst>
                                          <p:attrName>style.visibility</p:attrName>
                                        </p:attrNameLst>
                                      </p:cBhvr>
                                      <p:to>
                                        <p:strVal val="visible"/>
                                      </p:to>
                                    </p:set>
                                    <p:animEffect transition="in" filter="fade">
                                      <p:cBhvr>
                                        <p:cTn id="105" dur="1000"/>
                                        <p:tgtEl>
                                          <p:spTgt spid="6">
                                            <p:txEl>
                                              <p:pRg st="4" end="4"/>
                                            </p:txEl>
                                          </p:spTgt>
                                        </p:tgtEl>
                                      </p:cBhvr>
                                    </p:animEffect>
                                    <p:anim calcmode="lin" valueType="num">
                                      <p:cBhvr>
                                        <p:cTn id="10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
                                            <p:txEl>
                                              <p:pRg st="5" end="5"/>
                                            </p:txEl>
                                          </p:spTgt>
                                        </p:tgtEl>
                                        <p:attrNameLst>
                                          <p:attrName>style.visibility</p:attrName>
                                        </p:attrNameLst>
                                      </p:cBhvr>
                                      <p:to>
                                        <p:strVal val="visible"/>
                                      </p:to>
                                    </p:set>
                                    <p:animEffect transition="in" filter="fade">
                                      <p:cBhvr>
                                        <p:cTn id="112" dur="1000"/>
                                        <p:tgtEl>
                                          <p:spTgt spid="6">
                                            <p:txEl>
                                              <p:pRg st="5" end="5"/>
                                            </p:txEl>
                                          </p:spTgt>
                                        </p:tgtEl>
                                      </p:cBhvr>
                                    </p:animEffect>
                                    <p:anim calcmode="lin" valueType="num">
                                      <p:cBhvr>
                                        <p:cTn id="1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
                                            <p:txEl>
                                              <p:pRg st="6" end="6"/>
                                            </p:txEl>
                                          </p:spTgt>
                                        </p:tgtEl>
                                        <p:attrNameLst>
                                          <p:attrName>style.visibility</p:attrName>
                                        </p:attrNameLst>
                                      </p:cBhvr>
                                      <p:to>
                                        <p:strVal val="visible"/>
                                      </p:to>
                                    </p:set>
                                    <p:animEffect transition="in" filter="fade">
                                      <p:cBhvr>
                                        <p:cTn id="119" dur="1000"/>
                                        <p:tgtEl>
                                          <p:spTgt spid="6">
                                            <p:txEl>
                                              <p:pRg st="6" end="6"/>
                                            </p:txEl>
                                          </p:spTgt>
                                        </p:tgtEl>
                                      </p:cBhvr>
                                    </p:animEffect>
                                    <p:anim calcmode="lin" valueType="num">
                                      <p:cBhvr>
                                        <p:cTn id="12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2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6">
                                            <p:txEl>
                                              <p:pRg st="7" end="7"/>
                                            </p:txEl>
                                          </p:spTgt>
                                        </p:tgtEl>
                                        <p:attrNameLst>
                                          <p:attrName>style.visibility</p:attrName>
                                        </p:attrNameLst>
                                      </p:cBhvr>
                                      <p:to>
                                        <p:strVal val="visible"/>
                                      </p:to>
                                    </p:set>
                                    <p:animEffect transition="in" filter="fade">
                                      <p:cBhvr>
                                        <p:cTn id="126" dur="1000"/>
                                        <p:tgtEl>
                                          <p:spTgt spid="6">
                                            <p:txEl>
                                              <p:pRg st="7" end="7"/>
                                            </p:txEl>
                                          </p:spTgt>
                                        </p:tgtEl>
                                      </p:cBhvr>
                                    </p:animEffect>
                                    <p:anim calcmode="lin" valueType="num">
                                      <p:cBhvr>
                                        <p:cTn id="12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2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734728749"/>
              </p:ext>
            </p:extLst>
          </p:nvPr>
        </p:nvGraphicFramePr>
        <p:xfrm>
          <a:off x="323528" y="1052736"/>
          <a:ext cx="8668070" cy="5176092"/>
        </p:xfrm>
        <a:graphic>
          <a:graphicData uri="http://schemas.openxmlformats.org/drawingml/2006/table">
            <a:tbl>
              <a:tblPr firstRow="1" firstCol="1" bandRow="1"/>
              <a:tblGrid>
                <a:gridCol w="481716"/>
                <a:gridCol w="2166876"/>
                <a:gridCol w="2487266"/>
                <a:gridCol w="3532212"/>
              </a:tblGrid>
              <a:tr h="184541">
                <a:tc>
                  <a:txBody>
                    <a:bodyPr/>
                    <a:lstStyle/>
                    <a:p>
                      <a:pPr>
                        <a:lnSpc>
                          <a:spcPct val="115000"/>
                        </a:lnSpc>
                        <a:spcAft>
                          <a:spcPts val="0"/>
                        </a:spcAft>
                      </a:pPr>
                      <a:r>
                        <a:rPr lang="nl-BE" sz="800" b="1" dirty="0">
                          <a:solidFill>
                            <a:srgbClr val="000000"/>
                          </a:solidFill>
                          <a:effectLst/>
                          <a:latin typeface="Calibri"/>
                          <a:ea typeface="Calibri"/>
                          <a:cs typeface="Times New Roman"/>
                        </a:rPr>
                        <a:t> </a:t>
                      </a:r>
                      <a:endParaRPr lang="nl-BE" sz="800" dirty="0">
                        <a:solidFill>
                          <a:srgbClr val="000000"/>
                        </a:solidFill>
                        <a:effectLst/>
                        <a:latin typeface="Calibri"/>
                        <a:ea typeface="Calibri"/>
                        <a:cs typeface="Times New Roman"/>
                      </a:endParaRPr>
                    </a:p>
                  </a:txBody>
                  <a:tcPr marL="51043" marR="51043" marT="0" marB="0">
                    <a:lnL>
                      <a:noFill/>
                    </a:lnL>
                    <a:lnR>
                      <a:noFill/>
                    </a:lnR>
                    <a:lnT>
                      <a:noFill/>
                    </a:lnT>
                    <a:lnB w="12700" cap="flat" cmpd="sng" algn="ctr">
                      <a:solidFill>
                        <a:srgbClr val="002060"/>
                      </a:solidFill>
                      <a:prstDash val="solid"/>
                      <a:round/>
                      <a:headEnd type="none" w="med" len="med"/>
                      <a:tailEnd type="none" w="med" len="med"/>
                    </a:lnB>
                    <a:solidFill>
                      <a:srgbClr val="FFFFFF"/>
                    </a:solidFill>
                  </a:tcPr>
                </a:tc>
                <a:tc>
                  <a:txBody>
                    <a:bodyPr/>
                    <a:lstStyle/>
                    <a:p>
                      <a:pPr>
                        <a:lnSpc>
                          <a:spcPct val="115000"/>
                        </a:lnSpc>
                        <a:spcAft>
                          <a:spcPts val="1000"/>
                        </a:spcAft>
                      </a:pPr>
                      <a:r>
                        <a:rPr lang="nl-BE" sz="800" b="1">
                          <a:solidFill>
                            <a:srgbClr val="000000"/>
                          </a:solidFill>
                          <a:effectLst/>
                          <a:latin typeface="Calibri"/>
                          <a:ea typeface="Calibri"/>
                          <a:cs typeface="Times New Roman"/>
                        </a:rPr>
                        <a:t>KRACHTIGE LEEROMGEVING</a:t>
                      </a:r>
                      <a:endParaRPr lang="nl-BE" sz="800">
                        <a:solidFill>
                          <a:srgbClr val="000000"/>
                        </a:solidFill>
                        <a:effectLst/>
                        <a:latin typeface="Calibri"/>
                        <a:ea typeface="Calibri"/>
                        <a:cs typeface="Times New Roman"/>
                      </a:endParaRPr>
                    </a:p>
                  </a:txBody>
                  <a:tcPr marL="51043" marR="51043" marT="0" marB="0">
                    <a:lnL>
                      <a:noFill/>
                    </a:lnL>
                    <a:lnR>
                      <a:noFill/>
                    </a:lnR>
                    <a:lnT>
                      <a:noFill/>
                    </a:lnT>
                    <a:lnB w="12700" cap="flat" cmpd="sng" algn="ctr">
                      <a:solidFill>
                        <a:srgbClr val="002060"/>
                      </a:solidFill>
                      <a:prstDash val="solid"/>
                      <a:round/>
                      <a:headEnd type="none" w="med" len="med"/>
                      <a:tailEnd type="none" w="med" len="med"/>
                    </a:lnB>
                    <a:solidFill>
                      <a:srgbClr val="FFFFFF"/>
                    </a:solidFill>
                  </a:tcPr>
                </a:tc>
                <a:tc>
                  <a:txBody>
                    <a:bodyPr/>
                    <a:lstStyle/>
                    <a:p>
                      <a:pPr>
                        <a:lnSpc>
                          <a:spcPct val="115000"/>
                        </a:lnSpc>
                        <a:spcAft>
                          <a:spcPts val="1000"/>
                        </a:spcAft>
                      </a:pPr>
                      <a:r>
                        <a:rPr lang="nl-BE" sz="800" b="1">
                          <a:solidFill>
                            <a:srgbClr val="000000"/>
                          </a:solidFill>
                          <a:effectLst/>
                          <a:latin typeface="Calibri"/>
                          <a:ea typeface="Calibri"/>
                          <a:cs typeface="Times New Roman"/>
                        </a:rPr>
                        <a:t>AFSTEMMEN OP BEHOEFTEN VAN LLN</a:t>
                      </a:r>
                      <a:endParaRPr lang="nl-BE" sz="800">
                        <a:solidFill>
                          <a:srgbClr val="000000"/>
                        </a:solidFill>
                        <a:effectLst/>
                        <a:latin typeface="Calibri"/>
                        <a:ea typeface="Calibri"/>
                        <a:cs typeface="Times New Roman"/>
                      </a:endParaRPr>
                    </a:p>
                  </a:txBody>
                  <a:tcPr marL="51043" marR="51043" marT="0" marB="0">
                    <a:lnL>
                      <a:noFill/>
                    </a:lnL>
                    <a:lnR>
                      <a:noFill/>
                    </a:lnR>
                    <a:lnT>
                      <a:noFill/>
                    </a:lnT>
                    <a:lnB w="12700" cap="flat" cmpd="sng" algn="ctr">
                      <a:solidFill>
                        <a:srgbClr val="002060"/>
                      </a:solidFill>
                      <a:prstDash val="solid"/>
                      <a:round/>
                      <a:headEnd type="none" w="med" len="med"/>
                      <a:tailEnd type="none" w="med" len="med"/>
                    </a:lnB>
                    <a:solidFill>
                      <a:srgbClr val="FFFFFF"/>
                    </a:solidFill>
                  </a:tcPr>
                </a:tc>
                <a:tc>
                  <a:txBody>
                    <a:bodyPr/>
                    <a:lstStyle/>
                    <a:p>
                      <a:pPr>
                        <a:lnSpc>
                          <a:spcPct val="115000"/>
                        </a:lnSpc>
                        <a:spcAft>
                          <a:spcPts val="1000"/>
                        </a:spcAft>
                      </a:pPr>
                      <a:r>
                        <a:rPr lang="nl-BE" sz="800" b="1">
                          <a:solidFill>
                            <a:srgbClr val="000000"/>
                          </a:solidFill>
                          <a:effectLst/>
                          <a:latin typeface="Calibri"/>
                          <a:ea typeface="Calibri"/>
                          <a:cs typeface="Times New Roman"/>
                        </a:rPr>
                        <a:t>SAMEN SCHOOL MAKEN = BETROKKENHEID</a:t>
                      </a:r>
                      <a:endParaRPr lang="nl-BE" sz="800">
                        <a:solidFill>
                          <a:srgbClr val="000000"/>
                        </a:solidFill>
                        <a:effectLst/>
                        <a:latin typeface="Calibri"/>
                        <a:ea typeface="Calibri"/>
                        <a:cs typeface="Times New Roman"/>
                      </a:endParaRPr>
                    </a:p>
                  </a:txBody>
                  <a:tcPr marL="51043" marR="51043" marT="0" marB="0">
                    <a:lnL>
                      <a:noFill/>
                    </a:lnL>
                    <a:lnR>
                      <a:noFill/>
                    </a:lnR>
                    <a:lnT>
                      <a:noFill/>
                    </a:lnT>
                    <a:lnB w="12700" cap="flat" cmpd="sng" algn="ctr">
                      <a:solidFill>
                        <a:srgbClr val="002060"/>
                      </a:solidFill>
                      <a:prstDash val="solid"/>
                      <a:round/>
                      <a:headEnd type="none" w="med" len="med"/>
                      <a:tailEnd type="none" w="med" len="med"/>
                    </a:lnB>
                    <a:solidFill>
                      <a:srgbClr val="FFFFFF"/>
                    </a:solidFill>
                  </a:tcPr>
                </a:tc>
              </a:tr>
              <a:tr h="4991551">
                <a:tc>
                  <a:txBody>
                    <a:bodyPr/>
                    <a:lstStyle/>
                    <a:p>
                      <a:pPr>
                        <a:lnSpc>
                          <a:spcPct val="115000"/>
                        </a:lnSpc>
                        <a:spcAft>
                          <a:spcPts val="0"/>
                        </a:spcAft>
                      </a:pPr>
                      <a:r>
                        <a:rPr lang="nl-BE" sz="800" b="1" i="1" u="sng">
                          <a:solidFill>
                            <a:srgbClr val="FFFFFF"/>
                          </a:solidFill>
                          <a:effectLst/>
                          <a:latin typeface="Calibri"/>
                          <a:ea typeface="Calibri"/>
                          <a:cs typeface="Times New Roman"/>
                        </a:rPr>
                        <a:t>FASE 0</a:t>
                      </a:r>
                      <a:endParaRPr lang="nl-BE" sz="800">
                        <a:solidFill>
                          <a:srgbClr val="000000"/>
                        </a:solidFill>
                        <a:effectLst/>
                        <a:latin typeface="Calibri"/>
                        <a:ea typeface="Calibri"/>
                        <a:cs typeface="Times New Roman"/>
                      </a:endParaRPr>
                    </a:p>
                  </a:txBody>
                  <a:tcPr marL="51043" marR="51043"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3366FF"/>
                    </a:solidFill>
                  </a:tcPr>
                </a:tc>
                <a:tc>
                  <a:txBody>
                    <a:bodyPr/>
                    <a:lstStyle/>
                    <a:p>
                      <a:pPr>
                        <a:lnSpc>
                          <a:spcPct val="115000"/>
                        </a:lnSpc>
                        <a:spcAft>
                          <a:spcPts val="1000"/>
                        </a:spcAft>
                      </a:pPr>
                      <a:r>
                        <a:rPr lang="nl-BE" sz="800" dirty="0">
                          <a:solidFill>
                            <a:srgbClr val="000000"/>
                          </a:solidFill>
                          <a:effectLst/>
                          <a:latin typeface="Calibri"/>
                          <a:ea typeface="Calibri"/>
                          <a:cs typeface="Times New Roman"/>
                        </a:rPr>
                        <a:t>a. Een positief veilig en rijk klimaat</a:t>
                      </a:r>
                    </a:p>
                    <a:p>
                      <a:pPr>
                        <a:lnSpc>
                          <a:spcPct val="115000"/>
                        </a:lnSpc>
                        <a:spcAft>
                          <a:spcPts val="1000"/>
                        </a:spcAft>
                      </a:pPr>
                      <a:r>
                        <a:rPr lang="nl-BE" sz="800" dirty="0">
                          <a:solidFill>
                            <a:srgbClr val="000000"/>
                          </a:solidFill>
                          <a:effectLst/>
                          <a:latin typeface="Calibri"/>
                          <a:ea typeface="Calibri"/>
                          <a:cs typeface="Times New Roman"/>
                        </a:rPr>
                        <a:t>b. Betekenisvol leren</a:t>
                      </a:r>
                    </a:p>
                    <a:p>
                      <a:pPr>
                        <a:lnSpc>
                          <a:spcPct val="115000"/>
                        </a:lnSpc>
                        <a:spcAft>
                          <a:spcPts val="1000"/>
                        </a:spcAft>
                      </a:pPr>
                      <a:r>
                        <a:rPr lang="nl-BE" sz="800" dirty="0">
                          <a:solidFill>
                            <a:srgbClr val="000000"/>
                          </a:solidFill>
                          <a:effectLst/>
                          <a:latin typeface="Calibri"/>
                          <a:ea typeface="Calibri"/>
                          <a:cs typeface="Times New Roman"/>
                        </a:rPr>
                        <a:t>c. Rijke ondersteuning en interactie</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Rijke ondersteuning</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Coöperatief leren</a:t>
                      </a:r>
                    </a:p>
                    <a:p>
                      <a:pPr>
                        <a:lnSpc>
                          <a:spcPct val="115000"/>
                        </a:lnSpc>
                        <a:spcAft>
                          <a:spcPts val="0"/>
                        </a:spcAft>
                      </a:pPr>
                      <a:r>
                        <a:rPr lang="nl-BE" sz="800" dirty="0">
                          <a:solidFill>
                            <a:srgbClr val="000000"/>
                          </a:solidFill>
                          <a:effectLst/>
                          <a:latin typeface="Calibri"/>
                          <a:ea typeface="Calibri"/>
                          <a:cs typeface="Times New Roman"/>
                        </a:rPr>
                        <a:t>d. De kracht van de  leerkracht</a:t>
                      </a:r>
                    </a:p>
                    <a:p>
                      <a:pPr>
                        <a:lnSpc>
                          <a:spcPct val="115000"/>
                        </a:lnSpc>
                        <a:spcAft>
                          <a:spcPts val="0"/>
                        </a:spcAft>
                      </a:pPr>
                      <a:r>
                        <a:rPr lang="nl-BE" sz="800" dirty="0">
                          <a:solidFill>
                            <a:srgbClr val="000000"/>
                          </a:solidFill>
                          <a:effectLst/>
                          <a:latin typeface="Calibri"/>
                          <a:ea typeface="Calibri"/>
                          <a:cs typeface="Times New Roman"/>
                        </a:rPr>
                        <a:t> </a:t>
                      </a:r>
                    </a:p>
                  </a:txBody>
                  <a:tcPr marL="51043" marR="51043"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3366FF"/>
                    </a:solidFill>
                  </a:tcPr>
                </a:tc>
                <a:tc>
                  <a:txBody>
                    <a:bodyPr/>
                    <a:lstStyle/>
                    <a:p>
                      <a:pPr>
                        <a:lnSpc>
                          <a:spcPct val="115000"/>
                        </a:lnSpc>
                        <a:spcAft>
                          <a:spcPts val="1000"/>
                        </a:spcAft>
                      </a:pPr>
                      <a:r>
                        <a:rPr lang="nl-BE" sz="800" dirty="0">
                          <a:solidFill>
                            <a:srgbClr val="000000"/>
                          </a:solidFill>
                          <a:effectLst/>
                          <a:latin typeface="Calibri"/>
                          <a:ea typeface="Calibri"/>
                          <a:cs typeface="Times New Roman"/>
                        </a:rPr>
                        <a:t>a. Breed kijken en opvolgen</a:t>
                      </a:r>
                    </a:p>
                    <a:p>
                      <a:pPr>
                        <a:lnSpc>
                          <a:spcPct val="115000"/>
                        </a:lnSpc>
                        <a:spcAft>
                          <a:spcPts val="1000"/>
                        </a:spcAft>
                      </a:pPr>
                      <a:r>
                        <a:rPr lang="nl-BE" sz="800" dirty="0">
                          <a:solidFill>
                            <a:srgbClr val="000000"/>
                          </a:solidFill>
                          <a:effectLst/>
                          <a:latin typeface="Calibri"/>
                          <a:ea typeface="Calibri"/>
                          <a:cs typeface="Times New Roman"/>
                        </a:rPr>
                        <a:t>b. Evalueren en rapporteren</a:t>
                      </a:r>
                    </a:p>
                    <a:p>
                      <a:pPr>
                        <a:lnSpc>
                          <a:spcPct val="115000"/>
                        </a:lnSpc>
                        <a:spcAft>
                          <a:spcPts val="1000"/>
                        </a:spcAft>
                      </a:pPr>
                      <a:r>
                        <a:rPr lang="nl-BE" sz="800" dirty="0">
                          <a:solidFill>
                            <a:srgbClr val="000000"/>
                          </a:solidFill>
                          <a:effectLst/>
                          <a:latin typeface="Calibri"/>
                          <a:ea typeface="Calibri"/>
                          <a:cs typeface="Times New Roman"/>
                        </a:rPr>
                        <a:t>c. Spontane signalering</a:t>
                      </a:r>
                    </a:p>
                    <a:p>
                      <a:pPr>
                        <a:lnSpc>
                          <a:spcPct val="115000"/>
                        </a:lnSpc>
                        <a:spcAft>
                          <a:spcPts val="1000"/>
                        </a:spcAft>
                      </a:pPr>
                      <a:r>
                        <a:rPr lang="nl-BE" sz="800" dirty="0">
                          <a:solidFill>
                            <a:srgbClr val="000000"/>
                          </a:solidFill>
                          <a:effectLst/>
                          <a:latin typeface="Calibri"/>
                          <a:ea typeface="Calibri"/>
                          <a:cs typeface="Times New Roman"/>
                        </a:rPr>
                        <a:t>d. De (klas)leerkracht als eerstelijnszorg</a:t>
                      </a:r>
                    </a:p>
                    <a:p>
                      <a:pPr>
                        <a:lnSpc>
                          <a:spcPct val="115000"/>
                        </a:lnSpc>
                        <a:spcAft>
                          <a:spcPts val="1000"/>
                        </a:spcAft>
                      </a:pPr>
                      <a:r>
                        <a:rPr lang="nl-BE" sz="800" dirty="0">
                          <a:solidFill>
                            <a:srgbClr val="000000"/>
                          </a:solidFill>
                          <a:effectLst/>
                          <a:latin typeface="Calibri"/>
                          <a:ea typeface="Calibri"/>
                          <a:cs typeface="Times New Roman"/>
                        </a:rPr>
                        <a:t>e. Leerlingendossier</a:t>
                      </a:r>
                    </a:p>
                    <a:p>
                      <a:pPr>
                        <a:lnSpc>
                          <a:spcPct val="115000"/>
                        </a:lnSpc>
                        <a:spcAft>
                          <a:spcPts val="1000"/>
                        </a:spcAft>
                      </a:pPr>
                      <a:r>
                        <a:rPr lang="nl-BE" sz="800" dirty="0">
                          <a:solidFill>
                            <a:srgbClr val="000000"/>
                          </a:solidFill>
                          <a:effectLst/>
                          <a:latin typeface="Calibri"/>
                          <a:ea typeface="Calibri"/>
                          <a:cs typeface="Times New Roman"/>
                        </a:rPr>
                        <a:t>f. Differentiatie</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Diversiteit noodzaakt differentiatie</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Differentiatiemaatregelen</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Soorten differentiatie</a:t>
                      </a:r>
                    </a:p>
                    <a:p>
                      <a:pPr>
                        <a:lnSpc>
                          <a:spcPct val="115000"/>
                        </a:lnSpc>
                        <a:spcAft>
                          <a:spcPts val="1000"/>
                        </a:spcAft>
                      </a:pPr>
                      <a:r>
                        <a:rPr lang="nl-BE" sz="800" dirty="0">
                          <a:solidFill>
                            <a:srgbClr val="000000"/>
                          </a:solidFill>
                          <a:effectLst/>
                          <a:latin typeface="Calibri"/>
                          <a:ea typeface="Calibri"/>
                          <a:cs typeface="Times New Roman"/>
                        </a:rPr>
                        <a:t>g. Organisatie van differentiatie</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Flexibele klasorganisatie</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Team teaching</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Heterogene groepen</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Homogene groepen</a:t>
                      </a:r>
                    </a:p>
                    <a:p>
                      <a:pPr>
                        <a:lnSpc>
                          <a:spcPct val="115000"/>
                        </a:lnSpc>
                        <a:spcAft>
                          <a:spcPts val="1000"/>
                        </a:spcAft>
                      </a:pPr>
                      <a:r>
                        <a:rPr lang="nl-BE" sz="800" dirty="0">
                          <a:solidFill>
                            <a:srgbClr val="000000"/>
                          </a:solidFill>
                          <a:effectLst/>
                          <a:latin typeface="Calibri"/>
                          <a:ea typeface="Calibri"/>
                          <a:cs typeface="Times New Roman"/>
                        </a:rPr>
                        <a:t>h. De lat hoog voor iedereen</a:t>
                      </a:r>
                    </a:p>
                  </a:txBody>
                  <a:tcPr marL="51043" marR="51043"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3366FF"/>
                    </a:solidFill>
                  </a:tcPr>
                </a:tc>
                <a:tc>
                  <a:txBody>
                    <a:bodyPr/>
                    <a:lstStyle/>
                    <a:p>
                      <a:pPr>
                        <a:lnSpc>
                          <a:spcPct val="115000"/>
                        </a:lnSpc>
                        <a:spcAft>
                          <a:spcPts val="1000"/>
                        </a:spcAft>
                      </a:pPr>
                      <a:r>
                        <a:rPr lang="nl-BE" sz="800" dirty="0">
                          <a:solidFill>
                            <a:srgbClr val="000000"/>
                          </a:solidFill>
                          <a:effectLst/>
                          <a:latin typeface="Calibri"/>
                          <a:ea typeface="Calibri"/>
                          <a:cs typeface="Times New Roman"/>
                        </a:rPr>
                        <a:t>a. Overleg met de leerlingen</a:t>
                      </a:r>
                    </a:p>
                    <a:p>
                      <a:pPr>
                        <a:lnSpc>
                          <a:spcPct val="115000"/>
                        </a:lnSpc>
                        <a:spcAft>
                          <a:spcPts val="1000"/>
                        </a:spcAft>
                      </a:pPr>
                      <a:r>
                        <a:rPr lang="nl-BE" sz="800" dirty="0">
                          <a:solidFill>
                            <a:srgbClr val="000000"/>
                          </a:solidFill>
                          <a:effectLst/>
                          <a:latin typeface="Calibri"/>
                          <a:ea typeface="Calibri"/>
                          <a:cs typeface="Times New Roman"/>
                        </a:rPr>
                        <a:t>b. Betrokkenheid van ouders</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Algemeen</a:t>
                      </a:r>
                    </a:p>
                    <a:p>
                      <a:pPr marL="342900" lvl="0" indent="-342900">
                        <a:lnSpc>
                          <a:spcPct val="115000"/>
                        </a:lnSpc>
                        <a:spcAft>
                          <a:spcPts val="1000"/>
                        </a:spcAft>
                        <a:buFont typeface="Symbol"/>
                        <a:buChar char=""/>
                      </a:pPr>
                      <a:r>
                        <a:rPr lang="nl-BE" sz="800" dirty="0">
                          <a:solidFill>
                            <a:srgbClr val="000000"/>
                          </a:solidFill>
                          <a:effectLst/>
                          <a:latin typeface="Calibri"/>
                          <a:ea typeface="Calibri"/>
                          <a:cs typeface="Times New Roman"/>
                        </a:rPr>
                        <a:t>Relatie met zorg (schriftelijke en mondelinge communicatie, </a:t>
                      </a:r>
                      <a:r>
                        <a:rPr lang="nl-BE" sz="800" dirty="0" err="1">
                          <a:solidFill>
                            <a:srgbClr val="000000"/>
                          </a:solidFill>
                          <a:effectLst/>
                          <a:latin typeface="Calibri"/>
                          <a:ea typeface="Calibri"/>
                          <a:cs typeface="Times New Roman"/>
                        </a:rPr>
                        <a:t>BaSo</a:t>
                      </a:r>
                      <a:r>
                        <a:rPr lang="nl-BE" sz="800" dirty="0">
                          <a:solidFill>
                            <a:srgbClr val="000000"/>
                          </a:solidFill>
                          <a:effectLst/>
                          <a:latin typeface="Calibri"/>
                          <a:ea typeface="Calibri"/>
                          <a:cs typeface="Times New Roman"/>
                        </a:rPr>
                        <a:t>-fiche)</a:t>
                      </a:r>
                    </a:p>
                    <a:p>
                      <a:pPr>
                        <a:lnSpc>
                          <a:spcPct val="115000"/>
                        </a:lnSpc>
                        <a:spcAft>
                          <a:spcPts val="1000"/>
                        </a:spcAft>
                      </a:pPr>
                      <a:r>
                        <a:rPr lang="nl-BE" sz="800" dirty="0">
                          <a:solidFill>
                            <a:srgbClr val="000000"/>
                          </a:solidFill>
                          <a:effectLst/>
                          <a:latin typeface="Calibri"/>
                          <a:ea typeface="Calibri"/>
                          <a:cs typeface="Times New Roman"/>
                        </a:rPr>
                        <a:t>c. Overleg met en over leerlingen</a:t>
                      </a:r>
                    </a:p>
                    <a:p>
                      <a:pPr>
                        <a:lnSpc>
                          <a:spcPct val="115000"/>
                        </a:lnSpc>
                        <a:spcAft>
                          <a:spcPts val="1000"/>
                        </a:spcAft>
                      </a:pPr>
                      <a:r>
                        <a:rPr lang="nl-BE" sz="800" dirty="0">
                          <a:solidFill>
                            <a:srgbClr val="000000"/>
                          </a:solidFill>
                          <a:effectLst/>
                          <a:latin typeface="Calibri"/>
                          <a:ea typeface="Calibri"/>
                          <a:cs typeface="Times New Roman"/>
                        </a:rPr>
                        <a:t>d. Samenwerking met CLB</a:t>
                      </a:r>
                    </a:p>
                    <a:p>
                      <a:pPr>
                        <a:lnSpc>
                          <a:spcPct val="115000"/>
                        </a:lnSpc>
                        <a:spcAft>
                          <a:spcPts val="1000"/>
                        </a:spcAft>
                      </a:pPr>
                      <a:r>
                        <a:rPr lang="nl-BE" sz="800" dirty="0">
                          <a:solidFill>
                            <a:srgbClr val="000000"/>
                          </a:solidFill>
                          <a:effectLst/>
                          <a:latin typeface="Calibri"/>
                          <a:ea typeface="Calibri"/>
                          <a:cs typeface="Times New Roman"/>
                        </a:rPr>
                        <a:t>e. Professionele leergemeenschap</a:t>
                      </a:r>
                    </a:p>
                    <a:p>
                      <a:pPr>
                        <a:lnSpc>
                          <a:spcPct val="115000"/>
                        </a:lnSpc>
                        <a:spcAft>
                          <a:spcPts val="1000"/>
                        </a:spcAft>
                      </a:pPr>
                      <a:r>
                        <a:rPr lang="nl-BE" sz="800" dirty="0">
                          <a:solidFill>
                            <a:srgbClr val="000000"/>
                          </a:solidFill>
                          <a:effectLst/>
                          <a:latin typeface="Calibri"/>
                          <a:ea typeface="Calibri"/>
                          <a:cs typeface="Times New Roman"/>
                        </a:rPr>
                        <a:t>f. Leerkracht gesteund en gecoacht  door zorgteam</a:t>
                      </a:r>
                    </a:p>
                  </a:txBody>
                  <a:tcPr marL="51043" marR="51043"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3366FF"/>
                    </a:solidFill>
                  </a:tcPr>
                </a:tc>
              </a:tr>
            </a:tbl>
          </a:graphicData>
        </a:graphic>
      </p:graphicFrame>
      <p:sp>
        <p:nvSpPr>
          <p:cNvPr id="6" name="PIJL-LINKS 5"/>
          <p:cNvSpPr/>
          <p:nvPr/>
        </p:nvSpPr>
        <p:spPr bwMode="auto">
          <a:xfrm>
            <a:off x="4139952" y="4113076"/>
            <a:ext cx="720080" cy="324036"/>
          </a:xfrm>
          <a:prstGeom prst="left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1001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BE" dirty="0" smtClean="0"/>
              <a:t>PRAKTISCH</a:t>
            </a:r>
            <a:endParaRPr lang="nl-BE" dirty="0"/>
          </a:p>
        </p:txBody>
      </p:sp>
      <p:sp>
        <p:nvSpPr>
          <p:cNvPr id="3" name="Tijdelijke aanduiding voor inhoud 2"/>
          <p:cNvSpPr>
            <a:spLocks noGrp="1"/>
          </p:cNvSpPr>
          <p:nvPr>
            <p:ph idx="1"/>
          </p:nvPr>
        </p:nvSpPr>
        <p:spPr/>
        <p:txBody>
          <a:bodyPr/>
          <a:lstStyle/>
          <a:p>
            <a:pPr marL="457200" indent="-457200">
              <a:buFont typeface="+mj-lt"/>
              <a:buAutoNum type="arabicPeriod"/>
            </a:pPr>
            <a:r>
              <a:rPr lang="nl-BE" sz="2400" dirty="0" smtClean="0"/>
              <a:t>Leer je partner kennen</a:t>
            </a:r>
          </a:p>
          <a:p>
            <a:pPr marL="514350" indent="-514350">
              <a:buFont typeface="+mj-lt"/>
              <a:buAutoNum type="arabicPeriod"/>
            </a:pPr>
            <a:r>
              <a:rPr lang="nl-BE" sz="2400" dirty="0" smtClean="0"/>
              <a:t>Bespreek mekaars leerkrachtstijl</a:t>
            </a:r>
          </a:p>
          <a:p>
            <a:pPr marL="514350" indent="-514350">
              <a:buFont typeface="+mj-lt"/>
              <a:buAutoNum type="arabicPeriod"/>
            </a:pPr>
            <a:r>
              <a:rPr lang="nl-BE" sz="2400" dirty="0" smtClean="0"/>
              <a:t>Analyseer je eigen leerkrachtgedrag</a:t>
            </a:r>
          </a:p>
          <a:p>
            <a:pPr marL="514350" indent="-514350">
              <a:buFont typeface="+mj-lt"/>
              <a:buAutoNum type="arabicPeriod"/>
            </a:pPr>
            <a:r>
              <a:rPr lang="nl-BE" sz="2400" dirty="0" smtClean="0"/>
              <a:t>Bereid de lessen samen voor</a:t>
            </a:r>
          </a:p>
          <a:p>
            <a:pPr marL="514350" indent="-514350">
              <a:buFont typeface="+mj-lt"/>
              <a:buAutoNum type="arabicPeriod"/>
            </a:pPr>
            <a:r>
              <a:rPr lang="nl-BE" sz="2400" dirty="0" smtClean="0"/>
              <a:t>Expliciteer de doelen van de les</a:t>
            </a:r>
          </a:p>
          <a:p>
            <a:pPr marL="514350" indent="-514350">
              <a:buFont typeface="+mj-lt"/>
              <a:buAutoNum type="arabicPeriod"/>
            </a:pPr>
            <a:r>
              <a:rPr lang="nl-BE" sz="2400" dirty="0" smtClean="0"/>
              <a:t>Blijf praten</a:t>
            </a:r>
          </a:p>
          <a:p>
            <a:pPr marL="514350" indent="-514350">
              <a:buFont typeface="+mj-lt"/>
              <a:buAutoNum type="arabicPeriod"/>
            </a:pPr>
            <a:r>
              <a:rPr lang="nl-BE" sz="2400" dirty="0" smtClean="0"/>
              <a:t>Experimenteer op eigen tempo!</a:t>
            </a:r>
          </a:p>
          <a:p>
            <a:pPr marL="514350" indent="-514350">
              <a:buFont typeface="+mj-lt"/>
              <a:buAutoNum type="arabicPeriod"/>
            </a:pPr>
            <a:r>
              <a:rPr lang="nl-BE" sz="2400" dirty="0" smtClean="0"/>
              <a:t>Probeer verschillende modellen uit</a:t>
            </a:r>
          </a:p>
          <a:p>
            <a:pPr marL="514350" indent="-514350">
              <a:buFont typeface="+mj-lt"/>
              <a:buAutoNum type="arabicPeriod"/>
            </a:pPr>
            <a:r>
              <a:rPr lang="nl-BE" sz="2400" dirty="0" smtClean="0"/>
              <a:t>Beluister elkaars bekommernissen</a:t>
            </a:r>
          </a:p>
          <a:p>
            <a:pPr marL="514350" indent="-514350">
              <a:buFont typeface="+mj-lt"/>
              <a:buAutoNum type="arabicPeriod"/>
            </a:pPr>
            <a:r>
              <a:rPr lang="nl-BE" sz="2400" dirty="0" smtClean="0"/>
              <a:t>Waardeer elkaars inbreng</a:t>
            </a:r>
          </a:p>
          <a:p>
            <a:pPr marL="514350" indent="-514350">
              <a:buFont typeface="+mj-lt"/>
              <a:buAutoNum type="arabicPeriod"/>
            </a:pPr>
            <a:r>
              <a:rPr lang="nl-BE" sz="2400" dirty="0" smtClean="0"/>
              <a:t>Durf probleemoplossend en creatief te zijn</a:t>
            </a:r>
            <a:endParaRPr lang="nl-BE"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3" y="73627"/>
            <a:ext cx="2375756" cy="1264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617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WERKVORMEN</a:t>
            </a:r>
            <a:endParaRPr lang="nl-BE" dirty="0"/>
          </a:p>
        </p:txBody>
      </p:sp>
      <p:sp>
        <p:nvSpPr>
          <p:cNvPr id="4" name="Tijdelijke aanduiding voor inhoud 3"/>
          <p:cNvSpPr>
            <a:spLocks noGrp="1"/>
          </p:cNvSpPr>
          <p:nvPr>
            <p:ph idx="1"/>
          </p:nvPr>
        </p:nvSpPr>
        <p:spPr/>
        <p:txBody>
          <a:bodyPr/>
          <a:lstStyle/>
          <a:p>
            <a:pPr marL="0" indent="0">
              <a:buNone/>
            </a:pPr>
            <a:r>
              <a:rPr lang="nl-BE" dirty="0" smtClean="0"/>
              <a:t>AANBRENGEN NIEUWE LEERSTOF</a:t>
            </a:r>
          </a:p>
          <a:p>
            <a:pPr marL="0" indent="0">
              <a:buNone/>
            </a:pPr>
            <a:endParaRPr lang="nl-BE"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759" y="162194"/>
            <a:ext cx="1259631" cy="12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ijdelijke aanduiding voor inhoud 4"/>
          <p:cNvGraphicFramePr>
            <a:graphicFrameLocks/>
          </p:cNvGraphicFramePr>
          <p:nvPr>
            <p:extLst>
              <p:ext uri="{D42A27DB-BD31-4B8C-83A1-F6EECF244321}">
                <p14:modId xmlns:p14="http://schemas.microsoft.com/office/powerpoint/2010/main" val="3851228084"/>
              </p:ext>
            </p:extLst>
          </p:nvPr>
        </p:nvGraphicFramePr>
        <p:xfrm>
          <a:off x="179512" y="2348880"/>
          <a:ext cx="8884098" cy="4109080"/>
        </p:xfrm>
        <a:graphic>
          <a:graphicData uri="http://schemas.openxmlformats.org/drawingml/2006/table">
            <a:tbl>
              <a:tblPr firstRow="1" bandRow="1">
                <a:tableStyleId>{5C22544A-7EE6-4342-B048-85BDC9FD1C3A}</a:tableStyleId>
              </a:tblPr>
              <a:tblGrid>
                <a:gridCol w="2961366"/>
                <a:gridCol w="2961366"/>
                <a:gridCol w="2961366"/>
              </a:tblGrid>
              <a:tr h="2806201">
                <a:tc>
                  <a: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a:txBody>
                  <a:tcPr/>
                </a:tc>
                <a:tc>
                  <a:txBody>
                    <a:bodyPr/>
                    <a:lstStyle/>
                    <a:p>
                      <a:endParaRPr lang="nl-BE" dirty="0"/>
                    </a:p>
                  </a:txBody>
                  <a:tcPr/>
                </a:tc>
                <a:tc>
                  <a:txBody>
                    <a:bodyPr/>
                    <a:lstStyle/>
                    <a:p>
                      <a:endParaRPr lang="nl-BE" dirty="0"/>
                    </a:p>
                  </a:txBody>
                  <a:tcPr/>
                </a:tc>
              </a:tr>
              <a:tr h="1302879">
                <a:tc>
                  <a:txBody>
                    <a:bodyPr/>
                    <a:lstStyle/>
                    <a:p>
                      <a:r>
                        <a:rPr lang="nl-BE" dirty="0" smtClean="0"/>
                        <a:t>Eén</a:t>
                      </a:r>
                      <a:r>
                        <a:rPr lang="nl-BE" baseline="0" dirty="0" smtClean="0"/>
                        <a:t> leerkracht geeft de les, de tweede zorgt voor visuele ondersteuning.</a:t>
                      </a:r>
                      <a:endParaRPr lang="nl-BE" dirty="0"/>
                    </a:p>
                  </a:txBody>
                  <a:tcPr/>
                </a:tc>
                <a:tc>
                  <a:txBody>
                    <a:bodyPr/>
                    <a:lstStyle/>
                    <a:p>
                      <a:r>
                        <a:rPr lang="nl-BE" dirty="0" smtClean="0"/>
                        <a:t>De klas is in 2 groepen verdeeld; de les wordt simultaan gegeven.</a:t>
                      </a:r>
                      <a:endParaRPr lang="nl-BE" dirty="0"/>
                    </a:p>
                  </a:txBody>
                  <a:tcPr/>
                </a:tc>
                <a:tc>
                  <a:txBody>
                    <a:bodyPr/>
                    <a:lstStyle/>
                    <a:p>
                      <a:r>
                        <a:rPr lang="nl-BE" dirty="0" smtClean="0"/>
                        <a:t>De</a:t>
                      </a:r>
                      <a:r>
                        <a:rPr lang="nl-BE" baseline="0" dirty="0" smtClean="0"/>
                        <a:t> lesinhoud wordt in 2 stukken verdeeld; de leerlingen wisselen van groep/leerkracht</a:t>
                      </a:r>
                      <a:endParaRPr lang="nl-BE" dirty="0"/>
                    </a:p>
                  </a:txBody>
                  <a:tcPr/>
                </a:tc>
              </a:tr>
            </a:tbl>
          </a:graphicData>
        </a:graphic>
      </p:graphicFrame>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64904"/>
            <a:ext cx="2877178" cy="238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564904"/>
            <a:ext cx="2821029" cy="236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564905"/>
            <a:ext cx="2750109" cy="236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9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WERKVORMEN</a:t>
            </a:r>
            <a:endParaRPr lang="nl-BE" dirty="0"/>
          </a:p>
        </p:txBody>
      </p:sp>
      <p:sp>
        <p:nvSpPr>
          <p:cNvPr id="4" name="Tijdelijke aanduiding voor inhoud 3"/>
          <p:cNvSpPr>
            <a:spLocks noGrp="1"/>
          </p:cNvSpPr>
          <p:nvPr>
            <p:ph idx="1"/>
          </p:nvPr>
        </p:nvSpPr>
        <p:spPr/>
        <p:txBody>
          <a:bodyPr/>
          <a:lstStyle/>
          <a:p>
            <a:pPr marL="0" indent="0">
              <a:buNone/>
            </a:pPr>
            <a:r>
              <a:rPr lang="nl-BE" dirty="0" smtClean="0"/>
              <a:t>AANBRENGEN NIEUWE LEERSTOF</a:t>
            </a:r>
          </a:p>
          <a:p>
            <a:pPr marL="0" indent="0">
              <a:buNone/>
            </a:pPr>
            <a:endParaRPr lang="nl-BE"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759" y="162194"/>
            <a:ext cx="1259631" cy="12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 2"/>
          <p:cNvGraphicFramePr>
            <a:graphicFrameLocks noGrp="1"/>
          </p:cNvGraphicFramePr>
          <p:nvPr>
            <p:extLst>
              <p:ext uri="{D42A27DB-BD31-4B8C-83A1-F6EECF244321}">
                <p14:modId xmlns:p14="http://schemas.microsoft.com/office/powerpoint/2010/main" val="326327468"/>
              </p:ext>
            </p:extLst>
          </p:nvPr>
        </p:nvGraphicFramePr>
        <p:xfrm>
          <a:off x="347733" y="2420888"/>
          <a:ext cx="8784978" cy="3964476"/>
        </p:xfrm>
        <a:graphic>
          <a:graphicData uri="http://schemas.openxmlformats.org/drawingml/2006/table">
            <a:tbl>
              <a:tblPr firstRow="1" bandRow="1">
                <a:tableStyleId>{5C22544A-7EE6-4342-B048-85BDC9FD1C3A}</a:tableStyleId>
              </a:tblPr>
              <a:tblGrid>
                <a:gridCol w="2928326"/>
                <a:gridCol w="2928326"/>
                <a:gridCol w="2928326"/>
              </a:tblGrid>
              <a:tr h="1404156">
                <a:tc>
                  <a:txBody>
                    <a:bodyPr/>
                    <a:lstStyle/>
                    <a:p>
                      <a:endParaRPr lang="nl-BE" dirty="0"/>
                    </a:p>
                  </a:txBody>
                  <a:tcPr/>
                </a:tc>
                <a:tc>
                  <a: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a:txBody>
                  <a:tcPr/>
                </a:tc>
                <a:tc>
                  <a:txBody>
                    <a:bodyPr/>
                    <a:lstStyle/>
                    <a:p>
                      <a:endParaRPr lang="nl-BE" dirty="0"/>
                    </a:p>
                  </a:txBody>
                  <a:tcPr/>
                </a:tc>
              </a:tr>
              <a:tr h="1404156">
                <a:tc>
                  <a:txBody>
                    <a:bodyPr/>
                    <a:lstStyle/>
                    <a:p>
                      <a:r>
                        <a:rPr lang="nl-BE" dirty="0" smtClean="0"/>
                        <a:t>Eén leerkracht brengt</a:t>
                      </a:r>
                      <a:r>
                        <a:rPr lang="nl-BE" baseline="0" dirty="0" smtClean="0"/>
                        <a:t> leerstof aan; de tweede loopt rond en biedt ondersteuning!</a:t>
                      </a:r>
                      <a:endParaRPr lang="nl-BE" dirty="0"/>
                    </a:p>
                  </a:txBody>
                  <a:tcPr/>
                </a:tc>
                <a:tc>
                  <a:txBody>
                    <a:bodyPr/>
                    <a:lstStyle/>
                    <a:p>
                      <a:r>
                        <a:rPr lang="nl-BE" dirty="0" smtClean="0"/>
                        <a:t>Eén leerkracht geeft de leerstof; de tweede stelt verdiepende vragen.</a:t>
                      </a:r>
                      <a:endParaRPr lang="nl-BE" dirty="0"/>
                    </a:p>
                  </a:txBody>
                  <a:tcPr/>
                </a:tc>
                <a:tc>
                  <a:txBody>
                    <a:bodyPr/>
                    <a:lstStyle/>
                    <a:p>
                      <a:r>
                        <a:rPr lang="nl-BE" dirty="0" smtClean="0"/>
                        <a:t>Leerkracht 1: basisleerstof</a:t>
                      </a:r>
                    </a:p>
                    <a:p>
                      <a:r>
                        <a:rPr lang="nl-BE" dirty="0" smtClean="0"/>
                        <a:t>Leerkracht 2: differentiatiegroep </a:t>
                      </a:r>
                      <a:endParaRPr lang="nl-BE" dirty="0"/>
                    </a:p>
                  </a:txBody>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2492896"/>
            <a:ext cx="2763391" cy="22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492896"/>
            <a:ext cx="2808312" cy="212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987" y="2484264"/>
            <a:ext cx="2655501" cy="209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JL-OMHOOG 4"/>
          <p:cNvSpPr/>
          <p:nvPr/>
        </p:nvSpPr>
        <p:spPr bwMode="auto">
          <a:xfrm>
            <a:off x="8496436" y="5877272"/>
            <a:ext cx="216024" cy="288032"/>
          </a:xfrm>
          <a:prstGeom prst="up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6" name="PIJL-OMLAAG 5"/>
          <p:cNvSpPr/>
          <p:nvPr/>
        </p:nvSpPr>
        <p:spPr bwMode="auto">
          <a:xfrm>
            <a:off x="8712460" y="5877272"/>
            <a:ext cx="216024" cy="288032"/>
          </a:xfrm>
          <a:prstGeom prst="down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69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circle(in)">
                                      <p:cBhvr>
                                        <p:cTn id="17" dur="20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WERKVORMEN</a:t>
            </a:r>
            <a:endParaRPr lang="nl-BE"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759" y="162194"/>
            <a:ext cx="1259631" cy="12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5"/>
          <p:cNvSpPr>
            <a:spLocks noGrp="1"/>
          </p:cNvSpPr>
          <p:nvPr>
            <p:ph idx="1"/>
          </p:nvPr>
        </p:nvSpPr>
        <p:spPr>
          <a:xfrm>
            <a:off x="683568" y="1556792"/>
            <a:ext cx="8308032" cy="4996408"/>
          </a:xfrm>
        </p:spPr>
        <p:txBody>
          <a:bodyPr/>
          <a:lstStyle/>
          <a:p>
            <a:pPr marL="0" indent="0">
              <a:buNone/>
            </a:pPr>
            <a:r>
              <a:rPr lang="nl-BE" dirty="0" smtClean="0"/>
              <a:t>ONDERSTEUNENDE LEERACTIVITEITEN</a:t>
            </a:r>
          </a:p>
          <a:p>
            <a:pPr marL="0" indent="0">
              <a:buNone/>
            </a:pPr>
            <a:endParaRPr lang="nl-BE" dirty="0"/>
          </a:p>
        </p:txBody>
      </p:sp>
      <p:graphicFrame>
        <p:nvGraphicFramePr>
          <p:cNvPr id="8" name="Tabel 7"/>
          <p:cNvGraphicFramePr>
            <a:graphicFrameLocks noGrp="1"/>
          </p:cNvGraphicFramePr>
          <p:nvPr>
            <p:extLst>
              <p:ext uri="{D42A27DB-BD31-4B8C-83A1-F6EECF244321}">
                <p14:modId xmlns:p14="http://schemas.microsoft.com/office/powerpoint/2010/main" val="3537053869"/>
              </p:ext>
            </p:extLst>
          </p:nvPr>
        </p:nvGraphicFramePr>
        <p:xfrm>
          <a:off x="179511" y="2780928"/>
          <a:ext cx="8784978" cy="4023360"/>
        </p:xfrm>
        <a:graphic>
          <a:graphicData uri="http://schemas.openxmlformats.org/drawingml/2006/table">
            <a:tbl>
              <a:tblPr firstRow="1" bandRow="1">
                <a:tableStyleId>{5C22544A-7EE6-4342-B048-85BDC9FD1C3A}</a:tableStyleId>
              </a:tblPr>
              <a:tblGrid>
                <a:gridCol w="2928326"/>
                <a:gridCol w="2928326"/>
                <a:gridCol w="2928326"/>
              </a:tblGrid>
              <a:tr h="0">
                <a:tc>
                  <a: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a:txBody>
                  <a:tcPr/>
                </a:tc>
                <a:tc>
                  <a:txBody>
                    <a:bodyPr/>
                    <a:lstStyle/>
                    <a:p>
                      <a:endParaRPr lang="nl-BE" dirty="0"/>
                    </a:p>
                  </a:txBody>
                  <a:tcPr/>
                </a:tc>
                <a:tc>
                  <a:txBody>
                    <a:bodyPr/>
                    <a:lstStyle/>
                    <a:p>
                      <a:endParaRPr lang="nl-BE" dirty="0"/>
                    </a:p>
                  </a:txBody>
                  <a:tcPr/>
                </a:tc>
              </a:tr>
              <a:tr h="0">
                <a:tc>
                  <a:txBody>
                    <a:bodyPr/>
                    <a:lstStyle/>
                    <a:p>
                      <a:r>
                        <a:rPr lang="nl-BE" dirty="0" smtClean="0"/>
                        <a:t>De groep is in 2 verdeeld. De leerkrachten</a:t>
                      </a:r>
                      <a:r>
                        <a:rPr lang="nl-BE" baseline="0" dirty="0" smtClean="0"/>
                        <a:t> oefenen een aparte vaardigheid.</a:t>
                      </a:r>
                    </a:p>
                    <a:p>
                      <a:r>
                        <a:rPr lang="nl-BE" baseline="0" dirty="0" smtClean="0"/>
                        <a:t>Groepen mengen en mekaar uitleg geven.</a:t>
                      </a:r>
                      <a:endParaRPr lang="nl-BE" dirty="0"/>
                    </a:p>
                  </a:txBody>
                  <a:tcPr/>
                </a:tc>
                <a:tc>
                  <a:txBody>
                    <a:bodyPr/>
                    <a:lstStyle/>
                    <a:p>
                      <a:r>
                        <a:rPr lang="nl-BE" dirty="0" smtClean="0"/>
                        <a:t>Eén leerkracht begeleidt het groepswerk. De tweede remedieert ondertussen.</a:t>
                      </a:r>
                      <a:endParaRPr lang="nl-BE" dirty="0"/>
                    </a:p>
                  </a:txBody>
                  <a:tcPr/>
                </a:tc>
                <a:tc>
                  <a:txBody>
                    <a:bodyPr/>
                    <a:lstStyle/>
                    <a:p>
                      <a:r>
                        <a:rPr lang="nl-BE" dirty="0" smtClean="0"/>
                        <a:t>Zelfstandig</a:t>
                      </a:r>
                      <a:r>
                        <a:rPr lang="nl-BE" baseline="0" dirty="0" smtClean="0"/>
                        <a:t> werkende leerlingen met toezichthoudende </a:t>
                      </a:r>
                      <a:r>
                        <a:rPr lang="nl-BE" baseline="0" dirty="0" err="1" smtClean="0"/>
                        <a:t>lkr</a:t>
                      </a:r>
                      <a:r>
                        <a:rPr lang="nl-BE" baseline="0" dirty="0" smtClean="0"/>
                        <a:t>.</a:t>
                      </a:r>
                    </a:p>
                    <a:p>
                      <a:r>
                        <a:rPr lang="nl-BE" baseline="0" dirty="0" smtClean="0"/>
                        <a:t>De 2</a:t>
                      </a:r>
                      <a:r>
                        <a:rPr lang="nl-BE" baseline="30000" dirty="0" smtClean="0"/>
                        <a:t>de</a:t>
                      </a:r>
                      <a:r>
                        <a:rPr lang="nl-BE" baseline="0" dirty="0" smtClean="0"/>
                        <a:t> </a:t>
                      </a:r>
                      <a:r>
                        <a:rPr lang="nl-BE" baseline="0" dirty="0" err="1" smtClean="0"/>
                        <a:t>lkr</a:t>
                      </a:r>
                      <a:r>
                        <a:rPr lang="nl-BE" baseline="0" dirty="0" smtClean="0"/>
                        <a:t> geeft intensievere instructie.</a:t>
                      </a:r>
                      <a:endParaRPr lang="nl-BE" dirty="0"/>
                    </a:p>
                  </a:txBody>
                  <a:tcPr/>
                </a:tc>
              </a:tr>
            </a:tbl>
          </a:graphicData>
        </a:graphic>
      </p:graphicFrame>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52936"/>
            <a:ext cx="2664296" cy="208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880367"/>
            <a:ext cx="2592288" cy="203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906264"/>
            <a:ext cx="2232248" cy="202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96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circle(in)">
                                      <p:cBhvr>
                                        <p:cTn id="7" dur="20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circle(in)">
                                      <p:cBhvr>
                                        <p:cTn id="12" dur="20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circle(in)">
                                      <p:cBhvr>
                                        <p:cTn id="17" dur="20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WERKVORMEN</a:t>
            </a:r>
            <a:endParaRPr lang="nl-BE"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759" y="162194"/>
            <a:ext cx="1259631" cy="12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5"/>
          <p:cNvSpPr>
            <a:spLocks noGrp="1"/>
          </p:cNvSpPr>
          <p:nvPr>
            <p:ph idx="1"/>
          </p:nvPr>
        </p:nvSpPr>
        <p:spPr>
          <a:xfrm>
            <a:off x="683568" y="1556792"/>
            <a:ext cx="8308032" cy="4996408"/>
          </a:xfrm>
        </p:spPr>
        <p:txBody>
          <a:bodyPr/>
          <a:lstStyle/>
          <a:p>
            <a:pPr marL="0" indent="0">
              <a:buNone/>
            </a:pPr>
            <a:r>
              <a:rPr lang="nl-BE" dirty="0" smtClean="0"/>
              <a:t>ONDERSTEUNENDE LEERACTIVITEITEN</a:t>
            </a:r>
          </a:p>
          <a:p>
            <a:pPr marL="0" indent="0">
              <a:buNone/>
            </a:pPr>
            <a:endParaRPr lang="nl-BE" dirty="0"/>
          </a:p>
        </p:txBody>
      </p:sp>
      <p:graphicFrame>
        <p:nvGraphicFramePr>
          <p:cNvPr id="8" name="Tabel 7"/>
          <p:cNvGraphicFramePr>
            <a:graphicFrameLocks noGrp="1"/>
          </p:cNvGraphicFramePr>
          <p:nvPr>
            <p:extLst>
              <p:ext uri="{D42A27DB-BD31-4B8C-83A1-F6EECF244321}">
                <p14:modId xmlns:p14="http://schemas.microsoft.com/office/powerpoint/2010/main" val="1304422901"/>
              </p:ext>
            </p:extLst>
          </p:nvPr>
        </p:nvGraphicFramePr>
        <p:xfrm>
          <a:off x="683568" y="2276872"/>
          <a:ext cx="8064896" cy="4572000"/>
        </p:xfrm>
        <a:graphic>
          <a:graphicData uri="http://schemas.openxmlformats.org/drawingml/2006/table">
            <a:tbl>
              <a:tblPr firstRow="1" bandRow="1">
                <a:tableStyleId>{5C22544A-7EE6-4342-B048-85BDC9FD1C3A}</a:tableStyleId>
              </a:tblPr>
              <a:tblGrid>
                <a:gridCol w="4032448"/>
                <a:gridCol w="4032448"/>
              </a:tblGrid>
              <a:tr h="2720531">
                <a:tc>
                  <a: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a:txBody>
                  <a:tcPr/>
                </a:tc>
                <a:tc>
                  <a:txBody>
                    <a:bodyPr/>
                    <a:lstStyle/>
                    <a:p>
                      <a:endParaRPr lang="nl-BE" dirty="0"/>
                    </a:p>
                  </a:txBody>
                  <a:tcPr/>
                </a:tc>
              </a:tr>
              <a:tr h="435285">
                <a:tc>
                  <a:txBody>
                    <a:bodyPr/>
                    <a:lstStyle/>
                    <a:p>
                      <a:r>
                        <a:rPr lang="nl-BE" dirty="0" smtClean="0"/>
                        <a:t>Beide leerkrachten demonstreren toepassingen</a:t>
                      </a:r>
                      <a:r>
                        <a:rPr lang="nl-BE" baseline="0" dirty="0" smtClean="0"/>
                        <a:t> (fout/juist). </a:t>
                      </a:r>
                      <a:r>
                        <a:rPr lang="nl-BE" baseline="0" dirty="0" err="1" smtClean="0"/>
                        <a:t>Lln</a:t>
                      </a:r>
                      <a:r>
                        <a:rPr lang="nl-BE" baseline="0" dirty="0" smtClean="0"/>
                        <a:t> reflecteren in duo (observeren, bekritiseren, noteren..). Gaan dan zelf aan de slag, de </a:t>
                      </a:r>
                      <a:r>
                        <a:rPr lang="nl-BE" baseline="0" dirty="0" err="1" smtClean="0"/>
                        <a:t>lkr</a:t>
                      </a:r>
                      <a:r>
                        <a:rPr lang="nl-BE" baseline="0" dirty="0" smtClean="0"/>
                        <a:t> lopen dan rond in de klas.</a:t>
                      </a:r>
                    </a:p>
                  </a:txBody>
                  <a:tcPr/>
                </a:tc>
                <a:tc>
                  <a:txBody>
                    <a:bodyPr/>
                    <a:lstStyle/>
                    <a:p>
                      <a:r>
                        <a:rPr lang="nl-BE" dirty="0" smtClean="0"/>
                        <a:t>De leerkrachten spelen een rollenspel. De duo’s gaan daarna zelf aan de slag.</a:t>
                      </a:r>
                      <a:endParaRPr lang="nl-BE" dirty="0"/>
                    </a:p>
                  </a:txBody>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48880"/>
            <a:ext cx="300807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351004"/>
            <a:ext cx="3456384" cy="266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1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WERKVORMEN</a:t>
            </a:r>
            <a:endParaRPr lang="nl-BE"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759" y="162194"/>
            <a:ext cx="1259631" cy="12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inhoud 5"/>
          <p:cNvSpPr>
            <a:spLocks noGrp="1"/>
          </p:cNvSpPr>
          <p:nvPr>
            <p:ph idx="1"/>
          </p:nvPr>
        </p:nvSpPr>
        <p:spPr>
          <a:xfrm>
            <a:off x="683568" y="1556792"/>
            <a:ext cx="8308032" cy="4996408"/>
          </a:xfrm>
        </p:spPr>
        <p:txBody>
          <a:bodyPr/>
          <a:lstStyle/>
          <a:p>
            <a:pPr marL="0" indent="0">
              <a:buNone/>
            </a:pPr>
            <a:r>
              <a:rPr lang="nl-BE" dirty="0" smtClean="0"/>
              <a:t>		TESTEN</a:t>
            </a:r>
          </a:p>
          <a:p>
            <a:pPr marL="0" indent="0">
              <a:buNone/>
            </a:pPr>
            <a:endParaRPr lang="nl-BE" dirty="0" smtClean="0"/>
          </a:p>
          <a:p>
            <a:pPr marL="0" indent="0">
              <a:buNone/>
            </a:pPr>
            <a:endParaRPr lang="nl-BE" dirty="0"/>
          </a:p>
        </p:txBody>
      </p:sp>
      <p:graphicFrame>
        <p:nvGraphicFramePr>
          <p:cNvPr id="3" name="Tabel 2"/>
          <p:cNvGraphicFramePr>
            <a:graphicFrameLocks noGrp="1"/>
          </p:cNvGraphicFramePr>
          <p:nvPr>
            <p:extLst>
              <p:ext uri="{D42A27DB-BD31-4B8C-83A1-F6EECF244321}">
                <p14:modId xmlns:p14="http://schemas.microsoft.com/office/powerpoint/2010/main" val="2800136413"/>
              </p:ext>
            </p:extLst>
          </p:nvPr>
        </p:nvGraphicFramePr>
        <p:xfrm>
          <a:off x="107504" y="2348880"/>
          <a:ext cx="8712969" cy="4297680"/>
        </p:xfrm>
        <a:graphic>
          <a:graphicData uri="http://schemas.openxmlformats.org/drawingml/2006/table">
            <a:tbl>
              <a:tblPr firstRow="1" bandRow="1">
                <a:tableStyleId>{5C22544A-7EE6-4342-B048-85BDC9FD1C3A}</a:tableStyleId>
              </a:tblPr>
              <a:tblGrid>
                <a:gridCol w="2904323"/>
                <a:gridCol w="2904323"/>
                <a:gridCol w="2904323"/>
              </a:tblGrid>
              <a:tr h="648072">
                <a:tc>
                  <a: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a:p>
                  </a:txBody>
                  <a:tcPr/>
                </a:tc>
                <a:tc>
                  <a:txBody>
                    <a:bodyPr/>
                    <a:lstStyle/>
                    <a:p>
                      <a:endParaRPr lang="nl-BE" dirty="0"/>
                    </a:p>
                  </a:txBody>
                  <a:tcPr/>
                </a:tc>
                <a:tc>
                  <a:txBody>
                    <a:bodyPr/>
                    <a:lstStyle/>
                    <a:p>
                      <a:endParaRPr lang="nl-BE" dirty="0"/>
                    </a:p>
                  </a:txBody>
                  <a:tcPr/>
                </a:tc>
              </a:tr>
              <a:tr h="648072">
                <a:tc>
                  <a:txBody>
                    <a:bodyPr/>
                    <a:lstStyle/>
                    <a:p>
                      <a:r>
                        <a:rPr lang="nl-BE" dirty="0" err="1" smtClean="0"/>
                        <a:t>Lkr</a:t>
                      </a:r>
                      <a:r>
                        <a:rPr lang="nl-BE" baseline="0" dirty="0" smtClean="0"/>
                        <a:t> 1 houdt toezicht.</a:t>
                      </a:r>
                    </a:p>
                    <a:p>
                      <a:r>
                        <a:rPr lang="nl-BE" baseline="0" dirty="0" err="1" smtClean="0"/>
                        <a:t>Lkr</a:t>
                      </a:r>
                      <a:r>
                        <a:rPr lang="nl-BE" baseline="0" dirty="0" smtClean="0"/>
                        <a:t> 2 ondersteunt </a:t>
                      </a:r>
                      <a:r>
                        <a:rPr lang="nl-BE" baseline="0" dirty="0" err="1" smtClean="0"/>
                        <a:t>lln</a:t>
                      </a:r>
                      <a:r>
                        <a:rPr lang="nl-BE" baseline="0" dirty="0" smtClean="0"/>
                        <a:t> met compenserende maatregelen.</a:t>
                      </a:r>
                      <a:endParaRPr lang="nl-BE" dirty="0"/>
                    </a:p>
                  </a:txBody>
                  <a:tcPr/>
                </a:tc>
                <a:tc>
                  <a:txBody>
                    <a:bodyPr/>
                    <a:lstStyle/>
                    <a:p>
                      <a:r>
                        <a:rPr lang="nl-BE" dirty="0" err="1" smtClean="0"/>
                        <a:t>Lln</a:t>
                      </a:r>
                      <a:r>
                        <a:rPr lang="nl-BE" baseline="0" dirty="0" smtClean="0"/>
                        <a:t> maken individueel hun test.</a:t>
                      </a:r>
                    </a:p>
                    <a:p>
                      <a:r>
                        <a:rPr lang="nl-BE" baseline="0" dirty="0" smtClean="0"/>
                        <a:t>De beide </a:t>
                      </a:r>
                      <a:r>
                        <a:rPr lang="nl-BE" baseline="0" dirty="0" err="1" smtClean="0"/>
                        <a:t>lkr</a:t>
                      </a:r>
                      <a:r>
                        <a:rPr lang="nl-BE" baseline="0" dirty="0" smtClean="0"/>
                        <a:t> geven individueel feedback.</a:t>
                      </a:r>
                      <a:endParaRPr lang="nl-BE" dirty="0"/>
                    </a:p>
                  </a:txBody>
                  <a:tcPr/>
                </a:tc>
                <a:tc>
                  <a:txBody>
                    <a:bodyPr/>
                    <a:lstStyle/>
                    <a:p>
                      <a:r>
                        <a:rPr lang="nl-BE" dirty="0" err="1" smtClean="0"/>
                        <a:t>Lln</a:t>
                      </a:r>
                      <a:r>
                        <a:rPr lang="nl-BE" dirty="0" smtClean="0"/>
                        <a:t> verbeteren mekaars toets.</a:t>
                      </a:r>
                    </a:p>
                    <a:p>
                      <a:r>
                        <a:rPr lang="nl-BE" dirty="0" err="1" smtClean="0"/>
                        <a:t>Lkr</a:t>
                      </a:r>
                      <a:r>
                        <a:rPr lang="nl-BE" baseline="0" dirty="0" smtClean="0"/>
                        <a:t> 1 geeft juiste oplossingen.</a:t>
                      </a:r>
                    </a:p>
                    <a:p>
                      <a:r>
                        <a:rPr lang="nl-BE" baseline="0" dirty="0" err="1" smtClean="0"/>
                        <a:t>Lkr</a:t>
                      </a:r>
                      <a:r>
                        <a:rPr lang="nl-BE" baseline="0" dirty="0" smtClean="0"/>
                        <a:t> 2 loopt rond en ondersteunt </a:t>
                      </a:r>
                      <a:r>
                        <a:rPr lang="nl-BE" baseline="0" smtClean="0"/>
                        <a:t>bij nazicht.</a:t>
                      </a:r>
                      <a:endParaRPr lang="nl-BE" dirty="0"/>
                    </a:p>
                  </a:txBody>
                  <a:tcPr/>
                </a:tc>
              </a:tr>
            </a:tbl>
          </a:graphicData>
        </a:graphic>
      </p:graphicFrame>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54205"/>
            <a:ext cx="2736304" cy="190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454205"/>
            <a:ext cx="2520280" cy="190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454205"/>
            <a:ext cx="2665033" cy="190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5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ircle(in)">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circle(in)">
                                      <p:cBhvr>
                                        <p:cTn id="17" dur="2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WERKMOMENT</a:t>
            </a:r>
            <a:endParaRPr lang="nl-B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578" y="4941168"/>
            <a:ext cx="2701478" cy="1803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Tijdelijke aanduiding voor inhoud 2"/>
          <p:cNvSpPr>
            <a:spLocks noGrp="1"/>
          </p:cNvSpPr>
          <p:nvPr>
            <p:ph idx="1"/>
          </p:nvPr>
        </p:nvSpPr>
        <p:spPr>
          <a:xfrm>
            <a:off x="2051720" y="1447800"/>
            <a:ext cx="6939880" cy="5105400"/>
          </a:xfrm>
        </p:spPr>
        <p:txBody>
          <a:bodyPr/>
          <a:lstStyle/>
          <a:p>
            <a:pPr marL="0" indent="0">
              <a:buNone/>
            </a:pPr>
            <a:r>
              <a:rPr lang="nl-BE" dirty="0" smtClean="0"/>
              <a:t>	1. Welke vormen van </a:t>
            </a:r>
            <a:r>
              <a:rPr lang="nl-BE" dirty="0" err="1" smtClean="0"/>
              <a:t>teamteaching</a:t>
            </a:r>
            <a:r>
              <a:rPr lang="nl-BE" dirty="0" smtClean="0"/>
              <a:t> gebruik je in je praktijk?</a:t>
            </a:r>
          </a:p>
          <a:p>
            <a:pPr marL="0" indent="0">
              <a:buNone/>
            </a:pPr>
            <a:endParaRPr lang="nl-BE" dirty="0"/>
          </a:p>
          <a:p>
            <a:pPr marL="0" indent="0">
              <a:buNone/>
            </a:pPr>
            <a:r>
              <a:rPr lang="nl-BE" dirty="0" smtClean="0"/>
              <a:t>	2. Wat zie je zitten om uit te proberen tegen 18 maart?</a:t>
            </a:r>
          </a:p>
          <a:p>
            <a:pPr marL="0" indent="0">
              <a:buNone/>
            </a:pPr>
            <a:r>
              <a:rPr lang="nl-BE" dirty="0" smtClean="0"/>
              <a:t>(…getuigenis, fotomontage, filmpje…?</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84785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2731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DEFINITIE(1)	</a:t>
            </a:r>
            <a:endParaRPr lang="nl-BE" dirty="0"/>
          </a:p>
        </p:txBody>
      </p:sp>
      <p:sp>
        <p:nvSpPr>
          <p:cNvPr id="3" name="Tijdelijke aanduiding voor inhoud 2"/>
          <p:cNvSpPr>
            <a:spLocks noGrp="1"/>
          </p:cNvSpPr>
          <p:nvPr>
            <p:ph idx="1"/>
          </p:nvPr>
        </p:nvSpPr>
        <p:spPr/>
        <p:txBody>
          <a:bodyPr/>
          <a:lstStyle/>
          <a:p>
            <a:r>
              <a:rPr lang="nl-BE" sz="3000" dirty="0" smtClean="0"/>
              <a:t>We spreken van team teaching wanneer </a:t>
            </a:r>
            <a:r>
              <a:rPr lang="nl-BE" sz="3000" b="1" dirty="0" smtClean="0">
                <a:solidFill>
                  <a:srgbClr val="FF0000"/>
                </a:solidFill>
              </a:rPr>
              <a:t>meerdere leerkrachten </a:t>
            </a:r>
            <a:r>
              <a:rPr lang="nl-BE" sz="3000" dirty="0" smtClean="0"/>
              <a:t>op een </a:t>
            </a:r>
            <a:r>
              <a:rPr lang="nl-BE" sz="3000" b="1" dirty="0" smtClean="0">
                <a:solidFill>
                  <a:srgbClr val="FF0000"/>
                </a:solidFill>
              </a:rPr>
              <a:t>gestructureerde</a:t>
            </a:r>
            <a:r>
              <a:rPr lang="nl-BE" sz="3000" dirty="0" smtClean="0"/>
              <a:t> manier in een </a:t>
            </a:r>
            <a:r>
              <a:rPr lang="nl-BE" sz="3000" b="1" dirty="0" smtClean="0">
                <a:solidFill>
                  <a:srgbClr val="FF0000"/>
                </a:solidFill>
              </a:rPr>
              <a:t>gelijkwaardige relatie </a:t>
            </a:r>
            <a:r>
              <a:rPr lang="nl-BE" sz="3000" dirty="0" smtClean="0"/>
              <a:t>een </a:t>
            </a:r>
            <a:r>
              <a:rPr lang="nl-BE" sz="3000" b="1" dirty="0" smtClean="0">
                <a:solidFill>
                  <a:srgbClr val="FF0000"/>
                </a:solidFill>
              </a:rPr>
              <a:t>gedeelde verantwoordelijkheid </a:t>
            </a:r>
            <a:r>
              <a:rPr lang="nl-BE" sz="3000" dirty="0" smtClean="0"/>
              <a:t>dragen voor het onderwijzen van een </a:t>
            </a:r>
            <a:r>
              <a:rPr lang="nl-BE" sz="3000" b="1" dirty="0" smtClean="0">
                <a:solidFill>
                  <a:srgbClr val="FF0000"/>
                </a:solidFill>
              </a:rPr>
              <a:t>groep leerlingen </a:t>
            </a:r>
            <a:r>
              <a:rPr lang="nl-BE" sz="3000" dirty="0" smtClean="0"/>
              <a:t>in eenzelfde of in twee aanpalende ruimtes om hen de onderwijsdoelstellingen te laten bereiken</a:t>
            </a:r>
            <a:endParaRPr lang="nl-BE"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84785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7741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DEFINITIE(2)</a:t>
            </a:r>
            <a:endParaRPr lang="nl-BE" dirty="0"/>
          </a:p>
        </p:txBody>
      </p:sp>
      <p:sp>
        <p:nvSpPr>
          <p:cNvPr id="3" name="Tijdelijke aanduiding voor inhoud 2"/>
          <p:cNvSpPr>
            <a:spLocks noGrp="1"/>
          </p:cNvSpPr>
          <p:nvPr>
            <p:ph idx="1"/>
          </p:nvPr>
        </p:nvSpPr>
        <p:spPr/>
        <p:txBody>
          <a:bodyPr/>
          <a:lstStyle/>
          <a:p>
            <a:r>
              <a:rPr lang="nl-BE" sz="2800" dirty="0" smtClean="0">
                <a:latin typeface="+mj-lt"/>
                <a:cs typeface="Times New Roman"/>
              </a:rPr>
              <a:t>≠ een ‘gewone’ samenwerking van 2 leerkrachten en 2 klassen</a:t>
            </a:r>
          </a:p>
          <a:p>
            <a:r>
              <a:rPr lang="nl-BE" sz="2800" dirty="0" smtClean="0">
                <a:latin typeface="+mj-lt"/>
                <a:cs typeface="Times New Roman"/>
              </a:rPr>
              <a:t>= formele beslissing, regelmaat</a:t>
            </a:r>
          </a:p>
          <a:p>
            <a:r>
              <a:rPr lang="nl-BE" sz="2800" dirty="0" smtClean="0">
                <a:latin typeface="+mj-lt"/>
                <a:cs typeface="Times New Roman"/>
              </a:rPr>
              <a:t>= met respect voor mekaar</a:t>
            </a:r>
          </a:p>
          <a:p>
            <a:r>
              <a:rPr lang="nl-BE" sz="2800" dirty="0" smtClean="0">
                <a:latin typeface="+mj-lt"/>
                <a:cs typeface="Times New Roman"/>
              </a:rPr>
              <a:t>= bundelen van competenties geeft meerwaarde</a:t>
            </a:r>
          </a:p>
          <a:p>
            <a:r>
              <a:rPr lang="nl-BE" sz="2800" dirty="0" smtClean="0">
                <a:latin typeface="+mj-lt"/>
                <a:cs typeface="Times New Roman"/>
              </a:rPr>
              <a:t>= alle teamleden blijven verantwoordelijk voor het onderwijsleerproces</a:t>
            </a:r>
          </a:p>
          <a:p>
            <a:r>
              <a:rPr lang="nl-BE" sz="2800" dirty="0" smtClean="0">
                <a:latin typeface="+mj-lt"/>
                <a:cs typeface="Times New Roman"/>
              </a:rPr>
              <a:t>Vb. LOFTKLASSEN: een instructieruimte, een oefenruimte</a:t>
            </a:r>
            <a:endParaRPr lang="nl-BE" sz="2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84785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635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Logisch proces???</a:t>
            </a:r>
            <a:endParaRPr lang="nl-BE" dirty="0"/>
          </a:p>
        </p:txBody>
      </p:sp>
      <p:sp>
        <p:nvSpPr>
          <p:cNvPr id="3" name="Tijdelijke aanduiding voor inhoud 2"/>
          <p:cNvSpPr>
            <a:spLocks noGrp="1"/>
          </p:cNvSpPr>
          <p:nvPr>
            <p:ph idx="1"/>
          </p:nvPr>
        </p:nvSpPr>
        <p:spPr>
          <a:xfrm>
            <a:off x="1955354" y="1556792"/>
            <a:ext cx="7036246" cy="5184576"/>
          </a:xfrm>
        </p:spPr>
        <p:txBody>
          <a:bodyPr/>
          <a:lstStyle/>
          <a:p>
            <a:r>
              <a:rPr lang="nl-BE" sz="2400" dirty="0" smtClean="0"/>
              <a:t>Er ontstaat langzaamaan een open klas, een gat in de muur, een landschapsperspectief </a:t>
            </a:r>
          </a:p>
          <a:p>
            <a:endParaRPr lang="nl-BE" sz="2400" dirty="0" smtClean="0"/>
          </a:p>
          <a:p>
            <a:r>
              <a:rPr lang="nl-BE" sz="2400" dirty="0" smtClean="0"/>
              <a:t>In scholen is de laatste jaren een sterke dynamiek ontstaan tussen leraren en andere medewerkers die zich vertaalt in regelmatig overleg, open en gedeelde leraarskamers én in een gedeelde belangstelling voor zorgthema’s.</a:t>
            </a:r>
          </a:p>
          <a:p>
            <a:pPr marL="0" indent="0">
              <a:buNone/>
            </a:pPr>
            <a:endParaRPr lang="nl-BE" sz="2400" dirty="0" smtClean="0"/>
          </a:p>
          <a:p>
            <a:r>
              <a:rPr lang="nl-BE" sz="2400" dirty="0" smtClean="0"/>
              <a:t>Open communicatie én een HGW-gerichte aanpak </a:t>
            </a:r>
            <a:endParaRPr lang="nl-BE"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84785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658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r>
              <a:rPr lang="nl-BE" dirty="0" smtClean="0"/>
              <a:t>TEAM TEACHING is een verregaande vernieuwing die zowel van de leerlingen als de leerkrachten een aanpassing vraagt.</a:t>
            </a:r>
          </a:p>
          <a:p>
            <a:r>
              <a:rPr lang="nl-BE" dirty="0" smtClean="0"/>
              <a:t>Het vraagt een bepaalde ingesteldheid en openheid ten opzichte van elkaar en de rest van het team!</a:t>
            </a:r>
            <a:endParaRPr lang="nl-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84785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849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200" u="sng" dirty="0" smtClean="0">
                <a:solidFill>
                  <a:srgbClr val="FFC000"/>
                </a:solidFill>
              </a:rPr>
              <a:t>TEAM TEACHING EN BVV</a:t>
            </a:r>
            <a:endParaRPr lang="nl-BE" sz="4200" u="sng" dirty="0">
              <a:solidFill>
                <a:srgbClr val="FFC000"/>
              </a:solidFill>
            </a:endParaRPr>
          </a:p>
        </p:txBody>
      </p:sp>
      <p:sp>
        <p:nvSpPr>
          <p:cNvPr id="3" name="Tijdelijke aanduiding voor inhoud 2"/>
          <p:cNvSpPr>
            <a:spLocks noGrp="1"/>
          </p:cNvSpPr>
          <p:nvPr>
            <p:ph idx="1"/>
          </p:nvPr>
        </p:nvSpPr>
        <p:spPr/>
        <p:txBody>
          <a:bodyPr/>
          <a:lstStyle/>
          <a:p>
            <a:r>
              <a:rPr lang="nl-BE" dirty="0" smtClean="0"/>
              <a:t>=team op één lijn krijgen! Welke doelen staan voorop? Aansluiting bij </a:t>
            </a:r>
            <a:r>
              <a:rPr lang="nl-BE" dirty="0" err="1" smtClean="0"/>
              <a:t>ped.project</a:t>
            </a:r>
            <a:r>
              <a:rPr lang="nl-BE" dirty="0" smtClean="0"/>
              <a:t>?</a:t>
            </a:r>
          </a:p>
          <a:p>
            <a:r>
              <a:rPr lang="nl-BE" dirty="0" smtClean="0"/>
              <a:t>Op zoek naar raakpunten met kwaliteitsdoelen, schoolwerking (zorgbeleid, taalbeleid, professionaliseringsbeleid..) 			</a:t>
            </a:r>
            <a:r>
              <a:rPr lang="nl-BE" dirty="0" err="1" smtClean="0"/>
              <a:t>Cfr.SWP</a:t>
            </a:r>
            <a:r>
              <a:rPr lang="nl-BE" dirty="0" smtClean="0"/>
              <a:t>, OKB,..</a:t>
            </a:r>
          </a:p>
          <a:p>
            <a:pPr lvl="3"/>
            <a:r>
              <a:rPr lang="nl-BE" dirty="0" smtClean="0"/>
              <a:t>=gezamenlijke verantwoordelijkheid voor kwaliteit!</a:t>
            </a:r>
            <a:endParaRPr lang="nl-B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5157192"/>
            <a:ext cx="2914650" cy="1573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jdelijke aanduiding voor voettekst 3"/>
          <p:cNvSpPr>
            <a:spLocks noGrp="1"/>
          </p:cNvSpPr>
          <p:nvPr>
            <p:ph type="ftr" sz="quarter" idx="11"/>
          </p:nvPr>
        </p:nvSpPr>
        <p:spPr>
          <a:xfrm>
            <a:off x="3124200" y="6245225"/>
            <a:ext cx="5624264" cy="476250"/>
          </a:xfrm>
        </p:spPr>
        <p:txBody>
          <a:bodyPr/>
          <a:lstStyle/>
          <a:p>
            <a:r>
              <a:rPr lang="nl-BE" sz="2400" b="1" dirty="0" smtClean="0">
                <a:solidFill>
                  <a:srgbClr val="FF0000"/>
                </a:solidFill>
                <a:effectLst>
                  <a:outerShdw blurRad="38100" dist="38100" dir="2700000" algn="tl">
                    <a:srgbClr val="000000">
                      <a:alpha val="43137"/>
                    </a:srgbClr>
                  </a:outerShdw>
                </a:effectLst>
              </a:rPr>
              <a:t>VISIE EN DOELGERICHTHEID</a:t>
            </a:r>
            <a:endParaRPr lang="nl-BE"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3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9161"/>
            <a:ext cx="8352927" cy="6495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401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16289858"/>
              </p:ext>
            </p:extLst>
          </p:nvPr>
        </p:nvGraphicFramePr>
        <p:xfrm>
          <a:off x="179512" y="260648"/>
          <a:ext cx="8784975" cy="6408711"/>
        </p:xfrm>
        <a:graphic>
          <a:graphicData uri="http://schemas.openxmlformats.org/drawingml/2006/table">
            <a:tbl>
              <a:tblPr firstRow="1" bandRow="1">
                <a:tableStyleId>{5C22544A-7EE6-4342-B048-85BDC9FD1C3A}</a:tableStyleId>
              </a:tblPr>
              <a:tblGrid>
                <a:gridCol w="2928325"/>
                <a:gridCol w="2928325"/>
                <a:gridCol w="2928325"/>
              </a:tblGrid>
              <a:tr h="2136237">
                <a:tc>
                  <a:txBody>
                    <a:bodyPr/>
                    <a:lstStyle/>
                    <a:p>
                      <a:endParaRPr lang="nl-BE" dirty="0"/>
                    </a:p>
                  </a:txBody>
                  <a:tcPr/>
                </a:tc>
                <a:tc>
                  <a:txBody>
                    <a:bodyPr/>
                    <a:lstStyle/>
                    <a:p>
                      <a:endParaRPr lang="nl-BE" dirty="0"/>
                    </a:p>
                  </a:txBody>
                  <a:tcPr/>
                </a:tc>
                <a:tc>
                  <a:txBody>
                    <a:bodyPr/>
                    <a:lstStyle/>
                    <a:p>
                      <a:endParaRPr lang="nl-BE" dirty="0"/>
                    </a:p>
                  </a:txBody>
                  <a:tcPr/>
                </a:tc>
              </a:tr>
              <a:tr h="2136237">
                <a:tc>
                  <a:txBody>
                    <a:bodyPr/>
                    <a:lstStyle/>
                    <a:p>
                      <a:endParaRPr lang="nl-BE" dirty="0"/>
                    </a:p>
                  </a:txBody>
                  <a:tcPr/>
                </a:tc>
                <a:tc>
                  <a:txBody>
                    <a:bodyPr/>
                    <a:lstStyle/>
                    <a:p>
                      <a:endParaRPr lang="nl-BE" dirty="0"/>
                    </a:p>
                  </a:txBody>
                  <a:tcPr/>
                </a:tc>
                <a:tc>
                  <a:txBody>
                    <a:bodyPr/>
                    <a:lstStyle/>
                    <a:p>
                      <a:endParaRPr lang="nl-BE" dirty="0"/>
                    </a:p>
                  </a:txBody>
                  <a:tcPr/>
                </a:tc>
              </a:tr>
              <a:tr h="2136237">
                <a:tc>
                  <a:txBody>
                    <a:bodyPr/>
                    <a:lstStyle/>
                    <a:p>
                      <a:endParaRPr lang="nl-BE" dirty="0"/>
                    </a:p>
                  </a:txBody>
                  <a:tcPr/>
                </a:tc>
                <a:tc>
                  <a:txBody>
                    <a:bodyPr/>
                    <a:lstStyle/>
                    <a:p>
                      <a:endParaRPr lang="nl-BE" dirty="0"/>
                    </a:p>
                  </a:txBody>
                  <a:tcPr/>
                </a:tc>
                <a:tc>
                  <a:txBody>
                    <a:bodyPr/>
                    <a:lstStyle/>
                    <a:p>
                      <a:endParaRPr lang="nl-BE" dirty="0"/>
                    </a:p>
                  </a:txBody>
                  <a:tcPr/>
                </a:tc>
              </a:tr>
            </a:tbl>
          </a:graphicData>
        </a:graphic>
      </p:graphicFrame>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02763" y="375761"/>
            <a:ext cx="2520280" cy="1910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921" y="1829141"/>
            <a:ext cx="1719509" cy="48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5116" y="401279"/>
            <a:ext cx="2540060" cy="1910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2255" y="1951197"/>
            <a:ext cx="2005781" cy="36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401279"/>
            <a:ext cx="2531295" cy="1910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6545" y="1939621"/>
            <a:ext cx="2174571" cy="40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2492896"/>
            <a:ext cx="2520280" cy="1888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8821" y="3904254"/>
            <a:ext cx="1276995" cy="44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5116" y="2492896"/>
            <a:ext cx="2515430" cy="1901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9"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7984" y="3911624"/>
            <a:ext cx="1314068" cy="41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8184" y="2492896"/>
            <a:ext cx="2531295" cy="1910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61"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44994" y="3948164"/>
            <a:ext cx="1207503" cy="41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2263" y="4653136"/>
            <a:ext cx="2540780" cy="1922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63"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6657" y="6219649"/>
            <a:ext cx="2601168" cy="36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25117" y="4653136"/>
            <a:ext cx="2515430" cy="1886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67"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73410" y="6135194"/>
            <a:ext cx="2124626" cy="40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71167" y="4653136"/>
            <a:ext cx="2488311" cy="1887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69" name="Picture 2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9633780">
            <a:off x="5202055" y="5415001"/>
            <a:ext cx="3907420" cy="34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33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oaring city design template">
  <a:themeElements>
    <a:clrScheme name="">
      <a:dk1>
        <a:srgbClr val="292929"/>
      </a:dk1>
      <a:lt1>
        <a:srgbClr val="FFFFFF"/>
      </a:lt1>
      <a:dk2>
        <a:srgbClr val="C0C0C0"/>
      </a:dk2>
      <a:lt2>
        <a:srgbClr val="FFFFFF"/>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Kantoorthema">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antoorthema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thema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themeOverride>
</file>

<file path=docProps/app.xml><?xml version="1.0" encoding="utf-8"?>
<Properties xmlns="http://schemas.openxmlformats.org/officeDocument/2006/extended-properties" xmlns:vt="http://schemas.openxmlformats.org/officeDocument/2006/docPropsVTypes">
  <Template/>
  <TotalTime>360</TotalTime>
  <Words>1197</Words>
  <Application>Microsoft Office PowerPoint</Application>
  <PresentationFormat>Diavoorstelling (4:3)</PresentationFormat>
  <Paragraphs>211</Paragraphs>
  <Slides>26</Slides>
  <Notes>2</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Soaring city design template</vt:lpstr>
      <vt:lpstr>TEAM-TEACHING</vt:lpstr>
      <vt:lpstr>PowerPoint-presentatie</vt:lpstr>
      <vt:lpstr>DEFINITIE(1) </vt:lpstr>
      <vt:lpstr>DEFINITIE(2)</vt:lpstr>
      <vt:lpstr>Logisch proces???</vt:lpstr>
      <vt:lpstr>PowerPoint-presentatie</vt:lpstr>
      <vt:lpstr>TEAM TEACHING EN BVV</vt:lpstr>
      <vt:lpstr>PowerPoint-presentatie</vt:lpstr>
      <vt:lpstr>PowerPoint-presentatie</vt:lpstr>
      <vt:lpstr>TEAM TEACHING EN BVV</vt:lpstr>
      <vt:lpstr>TEAM TEACHING EN BVV</vt:lpstr>
      <vt:lpstr>TEAM TEACHING EN BVV</vt:lpstr>
      <vt:lpstr>TEAM TEACHING EN BVV</vt:lpstr>
      <vt:lpstr>TEAM TEACHING EN BVV</vt:lpstr>
      <vt:lpstr>TEAM TEACHING EN BVV</vt:lpstr>
      <vt:lpstr>TEAM TEACHING EN BVV</vt:lpstr>
      <vt:lpstr>Valkuilen/Mogelijkheden</vt:lpstr>
      <vt:lpstr>Valkuilen/Mogelijkheden</vt:lpstr>
      <vt:lpstr>Team teaching :                                     een oplossing ? </vt:lpstr>
      <vt:lpstr>PRAKTISCH</vt:lpstr>
      <vt:lpstr>WERKVORMEN</vt:lpstr>
      <vt:lpstr>WERKVORMEN</vt:lpstr>
      <vt:lpstr>WERKVORMEN</vt:lpstr>
      <vt:lpstr>WERKVORMEN</vt:lpstr>
      <vt:lpstr>WERKVORMEN</vt:lpstr>
      <vt:lpstr>WERKMOMENT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TEAM-TEACHING</dc:title>
  <dc:creator>Leonard Cleys</dc:creator>
  <cp:lastModifiedBy>Elke Van Nieuwenhuyze</cp:lastModifiedBy>
  <cp:revision>29</cp:revision>
  <dcterms:created xsi:type="dcterms:W3CDTF">2012-10-07T18:38:09Z</dcterms:created>
  <dcterms:modified xsi:type="dcterms:W3CDTF">2014-10-10T08:06:32Z</dcterms:modified>
</cp:coreProperties>
</file>